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398" r:id="rId6"/>
    <p:sldId id="266" r:id="rId7"/>
    <p:sldId id="353" r:id="rId8"/>
    <p:sldId id="351" r:id="rId9"/>
    <p:sldId id="332" r:id="rId10"/>
    <p:sldId id="333" r:id="rId11"/>
    <p:sldId id="335" r:id="rId12"/>
    <p:sldId id="339" r:id="rId13"/>
    <p:sldId id="359" r:id="rId14"/>
    <p:sldId id="360" r:id="rId15"/>
    <p:sldId id="406" r:id="rId16"/>
    <p:sldId id="361" r:id="rId17"/>
    <p:sldId id="362" r:id="rId18"/>
    <p:sldId id="363" r:id="rId19"/>
    <p:sldId id="364" r:id="rId20"/>
    <p:sldId id="365" r:id="rId21"/>
    <p:sldId id="366" r:id="rId22"/>
    <p:sldId id="340" r:id="rId23"/>
    <p:sldId id="341" r:id="rId24"/>
    <p:sldId id="342" r:id="rId25"/>
    <p:sldId id="343" r:id="rId26"/>
    <p:sldId id="367" r:id="rId27"/>
    <p:sldId id="345" r:id="rId28"/>
    <p:sldId id="396" r:id="rId29"/>
    <p:sldId id="369" r:id="rId30"/>
    <p:sldId id="371" r:id="rId31"/>
    <p:sldId id="372" r:id="rId32"/>
    <p:sldId id="370" r:id="rId33"/>
    <p:sldId id="373" r:id="rId34"/>
    <p:sldId id="352" r:id="rId35"/>
    <p:sldId id="374" r:id="rId36"/>
    <p:sldId id="375" r:id="rId37"/>
    <p:sldId id="376" r:id="rId38"/>
    <p:sldId id="380" r:id="rId39"/>
    <p:sldId id="377" r:id="rId40"/>
    <p:sldId id="378" r:id="rId41"/>
    <p:sldId id="379" r:id="rId42"/>
    <p:sldId id="381" r:id="rId43"/>
    <p:sldId id="382" r:id="rId44"/>
    <p:sldId id="383" r:id="rId45"/>
    <p:sldId id="384" r:id="rId46"/>
    <p:sldId id="385" r:id="rId47"/>
    <p:sldId id="386" r:id="rId48"/>
    <p:sldId id="387" r:id="rId49"/>
    <p:sldId id="388" r:id="rId50"/>
    <p:sldId id="389" r:id="rId51"/>
    <p:sldId id="390" r:id="rId52"/>
    <p:sldId id="391" r:id="rId53"/>
    <p:sldId id="397" r:id="rId54"/>
    <p:sldId id="404" r:id="rId55"/>
    <p:sldId id="407" r:id="rId56"/>
    <p:sldId id="408" r:id="rId57"/>
    <p:sldId id="405" r:id="rId58"/>
    <p:sldId id="409" r:id="rId59"/>
    <p:sldId id="428" r:id="rId60"/>
    <p:sldId id="410" r:id="rId61"/>
    <p:sldId id="421" r:id="rId62"/>
    <p:sldId id="411" r:id="rId63"/>
    <p:sldId id="412" r:id="rId64"/>
    <p:sldId id="413" r:id="rId65"/>
    <p:sldId id="414" r:id="rId66"/>
    <p:sldId id="415" r:id="rId67"/>
    <p:sldId id="416" r:id="rId68"/>
    <p:sldId id="417" r:id="rId69"/>
    <p:sldId id="418" r:id="rId70"/>
    <p:sldId id="419" r:id="rId71"/>
    <p:sldId id="420" r:id="rId72"/>
    <p:sldId id="422" r:id="rId73"/>
    <p:sldId id="423" r:id="rId74"/>
    <p:sldId id="424" r:id="rId75"/>
    <p:sldId id="392" r:id="rId76"/>
    <p:sldId id="393" r:id="rId77"/>
    <p:sldId id="394" r:id="rId78"/>
    <p:sldId id="395" r:id="rId79"/>
    <p:sldId id="425" r:id="rId80"/>
    <p:sldId id="426" r:id="rId81"/>
    <p:sldId id="427" r:id="rId82"/>
    <p:sldId id="399" r:id="rId83"/>
    <p:sldId id="400" r:id="rId84"/>
    <p:sldId id="401" r:id="rId85"/>
    <p:sldId id="402" r:id="rId86"/>
  </p:sldIdLst>
  <p:sldSz cx="9144000" cy="6858000" type="screen4x3"/>
  <p:notesSz cx="9144000" cy="6858000"/>
  <p:defaultTextStyle>
    <a:defPPr>
      <a:defRPr lang="hu-H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33CC33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C63AD7-A4E0-4DE5-86F5-BC145713F530}" v="1" dt="2023-06-13T21:18:07.644"/>
    <p1510:client id="{45477426-E311-490E-A52D-21985543EAE0}" v="8" dt="2023-05-20T19:12:36.776"/>
    <p1510:client id="{BE4ED89C-F62A-4709-928C-2F288DE65705}" v="2" dt="2023-06-13T19:26:23.775"/>
    <p1510:client id="{C1E93E1F-7C27-F1D8-84DD-D55CFA94A33A}" v="1" dt="2023-04-26T02:20:10.073"/>
    <p1510:client id="{C9564AB4-C82A-4FAF-B6FA-A93CF7C91F9F}" v="9" dt="2022-04-26T03:46:34.3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180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5/10/relationships/revisionInfo" Target="revisionInfo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ushan" userId="S::roushan@edu.bme.hu::8ec1d716-0581-4e91-8262-c14bfe318227" providerId="AD" clId="Web-{BE4ED89C-F62A-4709-928C-2F288DE65705}"/>
    <pc:docChg chg="modSld">
      <pc:chgData name="Roushan" userId="S::roushan@edu.bme.hu::8ec1d716-0581-4e91-8262-c14bfe318227" providerId="AD" clId="Web-{BE4ED89C-F62A-4709-928C-2F288DE65705}" dt="2023-06-13T19:26:23.775" v="1" actId="14100"/>
      <pc:docMkLst>
        <pc:docMk/>
      </pc:docMkLst>
      <pc:sldChg chg="modSp">
        <pc:chgData name="Roushan" userId="S::roushan@edu.bme.hu::8ec1d716-0581-4e91-8262-c14bfe318227" providerId="AD" clId="Web-{BE4ED89C-F62A-4709-928C-2F288DE65705}" dt="2023-06-13T19:19:01.810" v="0" actId="1076"/>
        <pc:sldMkLst>
          <pc:docMk/>
          <pc:sldMk cId="2138875810" sldId="339"/>
        </pc:sldMkLst>
        <pc:spChg chg="mod">
          <ac:chgData name="Roushan" userId="S::roushan@edu.bme.hu::8ec1d716-0581-4e91-8262-c14bfe318227" providerId="AD" clId="Web-{BE4ED89C-F62A-4709-928C-2F288DE65705}" dt="2023-06-13T19:19:01.810" v="0" actId="1076"/>
          <ac:spMkLst>
            <pc:docMk/>
            <pc:sldMk cId="2138875810" sldId="339"/>
            <ac:spMk id="23" creationId="{00000000-0000-0000-0000-000000000000}"/>
          </ac:spMkLst>
        </pc:spChg>
      </pc:sldChg>
      <pc:sldChg chg="modSp">
        <pc:chgData name="Roushan" userId="S::roushan@edu.bme.hu::8ec1d716-0581-4e91-8262-c14bfe318227" providerId="AD" clId="Web-{BE4ED89C-F62A-4709-928C-2F288DE65705}" dt="2023-06-13T19:26:23.775" v="1" actId="14100"/>
        <pc:sldMkLst>
          <pc:docMk/>
          <pc:sldMk cId="3401590103" sldId="396"/>
        </pc:sldMkLst>
        <pc:spChg chg="mod">
          <ac:chgData name="Roushan" userId="S::roushan@edu.bme.hu::8ec1d716-0581-4e91-8262-c14bfe318227" providerId="AD" clId="Web-{BE4ED89C-F62A-4709-928C-2F288DE65705}" dt="2023-06-13T19:26:23.775" v="1" actId="14100"/>
          <ac:spMkLst>
            <pc:docMk/>
            <pc:sldMk cId="3401590103" sldId="396"/>
            <ac:spMk id="272390" creationId="{00000000-0000-0000-0000-000000000000}"/>
          </ac:spMkLst>
        </pc:spChg>
      </pc:sldChg>
    </pc:docChg>
  </pc:docChgLst>
  <pc:docChgLst>
    <pc:chgData name="Roushan" userId="S::roushan@edu.bme.hu::8ec1d716-0581-4e91-8262-c14bfe318227" providerId="AD" clId="Web-{45477426-E311-490E-A52D-21985543EAE0}"/>
    <pc:docChg chg="modSld">
      <pc:chgData name="Roushan" userId="S::roushan@edu.bme.hu::8ec1d716-0581-4e91-8262-c14bfe318227" providerId="AD" clId="Web-{45477426-E311-490E-A52D-21985543EAE0}" dt="2023-05-20T19:12:36.776" v="4" actId="20577"/>
      <pc:docMkLst>
        <pc:docMk/>
      </pc:docMkLst>
      <pc:sldChg chg="modSp">
        <pc:chgData name="Roushan" userId="S::roushan@edu.bme.hu::8ec1d716-0581-4e91-8262-c14bfe318227" providerId="AD" clId="Web-{45477426-E311-490E-A52D-21985543EAE0}" dt="2023-05-20T18:51:38.164" v="0" actId="20577"/>
        <pc:sldMkLst>
          <pc:docMk/>
          <pc:sldMk cId="1617009629" sldId="374"/>
        </pc:sldMkLst>
        <pc:spChg chg="mod">
          <ac:chgData name="Roushan" userId="S::roushan@edu.bme.hu::8ec1d716-0581-4e91-8262-c14bfe318227" providerId="AD" clId="Web-{45477426-E311-490E-A52D-21985543EAE0}" dt="2023-05-20T18:51:38.164" v="0" actId="20577"/>
          <ac:spMkLst>
            <pc:docMk/>
            <pc:sldMk cId="1617009629" sldId="374"/>
            <ac:spMk id="277506" creationId="{00000000-0000-0000-0000-000000000000}"/>
          </ac:spMkLst>
        </pc:spChg>
      </pc:sldChg>
      <pc:sldChg chg="modSp">
        <pc:chgData name="Roushan" userId="S::roushan@edu.bme.hu::8ec1d716-0581-4e91-8262-c14bfe318227" providerId="AD" clId="Web-{45477426-E311-490E-A52D-21985543EAE0}" dt="2023-05-20T19:06:07.384" v="2" actId="1076"/>
        <pc:sldMkLst>
          <pc:docMk/>
          <pc:sldMk cId="3657327993" sldId="405"/>
        </pc:sldMkLst>
        <pc:picChg chg="mod">
          <ac:chgData name="Roushan" userId="S::roushan@edu.bme.hu::8ec1d716-0581-4e91-8262-c14bfe318227" providerId="AD" clId="Web-{45477426-E311-490E-A52D-21985543EAE0}" dt="2023-05-20T19:06:07.384" v="2" actId="1076"/>
          <ac:picMkLst>
            <pc:docMk/>
            <pc:sldMk cId="3657327993" sldId="405"/>
            <ac:picMk id="2" creationId="{00000000-0000-0000-0000-000000000000}"/>
          </ac:picMkLst>
        </pc:picChg>
      </pc:sldChg>
      <pc:sldChg chg="modSp">
        <pc:chgData name="Roushan" userId="S::roushan@edu.bme.hu::8ec1d716-0581-4e91-8262-c14bfe318227" providerId="AD" clId="Web-{45477426-E311-490E-A52D-21985543EAE0}" dt="2023-05-20T19:12:36.776" v="4" actId="20577"/>
        <pc:sldMkLst>
          <pc:docMk/>
          <pc:sldMk cId="1416442088" sldId="409"/>
        </pc:sldMkLst>
        <pc:spChg chg="mod">
          <ac:chgData name="Roushan" userId="S::roushan@edu.bme.hu::8ec1d716-0581-4e91-8262-c14bfe318227" providerId="AD" clId="Web-{45477426-E311-490E-A52D-21985543EAE0}" dt="2023-05-20T19:12:36.776" v="4" actId="20577"/>
          <ac:spMkLst>
            <pc:docMk/>
            <pc:sldMk cId="1416442088" sldId="409"/>
            <ac:spMk id="305161" creationId="{00000000-0000-0000-0000-000000000000}"/>
          </ac:spMkLst>
        </pc:spChg>
      </pc:sldChg>
    </pc:docChg>
  </pc:docChgLst>
  <pc:docChgLst>
    <pc:chgData name="Dobos Gábor" userId="S::dobosg@edu.bme.hu::0f403b24-bb3e-4619-8f25-c339eaa83823" providerId="AD" clId="Web-{C1E93E1F-7C27-F1D8-84DD-D55CFA94A33A}"/>
    <pc:docChg chg="sldOrd">
      <pc:chgData name="Dobos Gábor" userId="S::dobosg@edu.bme.hu::0f403b24-bb3e-4619-8f25-c339eaa83823" providerId="AD" clId="Web-{C1E93E1F-7C27-F1D8-84DD-D55CFA94A33A}" dt="2023-04-26T02:20:10.073" v="0"/>
      <pc:docMkLst>
        <pc:docMk/>
      </pc:docMkLst>
      <pc:sldChg chg="ord">
        <pc:chgData name="Dobos Gábor" userId="S::dobosg@edu.bme.hu::0f403b24-bb3e-4619-8f25-c339eaa83823" providerId="AD" clId="Web-{C1E93E1F-7C27-F1D8-84DD-D55CFA94A33A}" dt="2023-04-26T02:20:10.073" v="0"/>
        <pc:sldMkLst>
          <pc:docMk/>
          <pc:sldMk cId="2267157977" sldId="370"/>
        </pc:sldMkLst>
      </pc:sldChg>
    </pc:docChg>
  </pc:docChgLst>
  <pc:docChgLst>
    <pc:chgData name="Dobos Gábor" userId="0f403b24-bb3e-4619-8f25-c339eaa83823" providerId="ADAL" clId="{C9564AB4-C82A-4FAF-B6FA-A93CF7C91F9F}"/>
    <pc:docChg chg="addSld delSld modSld sldOrd">
      <pc:chgData name="Dobos Gábor" userId="0f403b24-bb3e-4619-8f25-c339eaa83823" providerId="ADAL" clId="{C9564AB4-C82A-4FAF-B6FA-A93CF7C91F9F}" dt="2022-04-26T03:47:19.269" v="87" actId="20577"/>
      <pc:docMkLst>
        <pc:docMk/>
      </pc:docMkLst>
      <pc:sldChg chg="modSp mod">
        <pc:chgData name="Dobos Gábor" userId="0f403b24-bb3e-4619-8f25-c339eaa83823" providerId="ADAL" clId="{C9564AB4-C82A-4FAF-B6FA-A93CF7C91F9F}" dt="2022-04-26T03:32:17.420" v="13" actId="20577"/>
        <pc:sldMkLst>
          <pc:docMk/>
          <pc:sldMk cId="0" sldId="266"/>
        </pc:sldMkLst>
        <pc:spChg chg="mod">
          <ac:chgData name="Dobos Gábor" userId="0f403b24-bb3e-4619-8f25-c339eaa83823" providerId="ADAL" clId="{C9564AB4-C82A-4FAF-B6FA-A93CF7C91F9F}" dt="2022-04-26T03:32:17.420" v="13" actId="20577"/>
          <ac:spMkLst>
            <pc:docMk/>
            <pc:sldMk cId="0" sldId="266"/>
            <ac:spMk id="98306" creationId="{00000000-0000-0000-0000-000000000000}"/>
          </ac:spMkLst>
        </pc:spChg>
      </pc:sldChg>
      <pc:sldChg chg="del">
        <pc:chgData name="Dobos Gábor" userId="0f403b24-bb3e-4619-8f25-c339eaa83823" providerId="ADAL" clId="{C9564AB4-C82A-4FAF-B6FA-A93CF7C91F9F}" dt="2022-04-26T03:32:33.571" v="14" actId="47"/>
        <pc:sldMkLst>
          <pc:docMk/>
          <pc:sldMk cId="0" sldId="271"/>
        </pc:sldMkLst>
      </pc:sldChg>
      <pc:sldChg chg="del">
        <pc:chgData name="Dobos Gábor" userId="0f403b24-bb3e-4619-8f25-c339eaa83823" providerId="ADAL" clId="{C9564AB4-C82A-4FAF-B6FA-A93CF7C91F9F}" dt="2022-04-26T03:32:33.571" v="14" actId="47"/>
        <pc:sldMkLst>
          <pc:docMk/>
          <pc:sldMk cId="0" sldId="274"/>
        </pc:sldMkLst>
      </pc:sldChg>
      <pc:sldChg chg="del">
        <pc:chgData name="Dobos Gábor" userId="0f403b24-bb3e-4619-8f25-c339eaa83823" providerId="ADAL" clId="{C9564AB4-C82A-4FAF-B6FA-A93CF7C91F9F}" dt="2022-04-26T03:33:10.032" v="15" actId="47"/>
        <pc:sldMkLst>
          <pc:docMk/>
          <pc:sldMk cId="0" sldId="285"/>
        </pc:sldMkLst>
      </pc:sldChg>
      <pc:sldChg chg="del">
        <pc:chgData name="Dobos Gábor" userId="0f403b24-bb3e-4619-8f25-c339eaa83823" providerId="ADAL" clId="{C9564AB4-C82A-4FAF-B6FA-A93CF7C91F9F}" dt="2022-04-26T03:33:10.032" v="15" actId="47"/>
        <pc:sldMkLst>
          <pc:docMk/>
          <pc:sldMk cId="0" sldId="286"/>
        </pc:sldMkLst>
      </pc:sldChg>
      <pc:sldChg chg="del">
        <pc:chgData name="Dobos Gábor" userId="0f403b24-bb3e-4619-8f25-c339eaa83823" providerId="ADAL" clId="{C9564AB4-C82A-4FAF-B6FA-A93CF7C91F9F}" dt="2022-04-26T03:33:10.032" v="15" actId="47"/>
        <pc:sldMkLst>
          <pc:docMk/>
          <pc:sldMk cId="0" sldId="287"/>
        </pc:sldMkLst>
      </pc:sldChg>
      <pc:sldChg chg="del">
        <pc:chgData name="Dobos Gábor" userId="0f403b24-bb3e-4619-8f25-c339eaa83823" providerId="ADAL" clId="{C9564AB4-C82A-4FAF-B6FA-A93CF7C91F9F}" dt="2022-04-26T03:32:04.698" v="0" actId="47"/>
        <pc:sldMkLst>
          <pc:docMk/>
          <pc:sldMk cId="4205659124" sldId="296"/>
        </pc:sldMkLst>
      </pc:sldChg>
      <pc:sldChg chg="del">
        <pc:chgData name="Dobos Gábor" userId="0f403b24-bb3e-4619-8f25-c339eaa83823" providerId="ADAL" clId="{C9564AB4-C82A-4FAF-B6FA-A93CF7C91F9F}" dt="2022-04-26T03:32:04.698" v="0" actId="47"/>
        <pc:sldMkLst>
          <pc:docMk/>
          <pc:sldMk cId="1208079220" sldId="304"/>
        </pc:sldMkLst>
      </pc:sldChg>
      <pc:sldChg chg="del">
        <pc:chgData name="Dobos Gábor" userId="0f403b24-bb3e-4619-8f25-c339eaa83823" providerId="ADAL" clId="{C9564AB4-C82A-4FAF-B6FA-A93CF7C91F9F}" dt="2022-04-26T03:32:04.698" v="0" actId="47"/>
        <pc:sldMkLst>
          <pc:docMk/>
          <pc:sldMk cId="1157762127" sldId="305"/>
        </pc:sldMkLst>
      </pc:sldChg>
      <pc:sldChg chg="del">
        <pc:chgData name="Dobos Gábor" userId="0f403b24-bb3e-4619-8f25-c339eaa83823" providerId="ADAL" clId="{C9564AB4-C82A-4FAF-B6FA-A93CF7C91F9F}" dt="2022-04-26T03:32:04.698" v="0" actId="47"/>
        <pc:sldMkLst>
          <pc:docMk/>
          <pc:sldMk cId="2795220841" sldId="306"/>
        </pc:sldMkLst>
      </pc:sldChg>
      <pc:sldChg chg="del">
        <pc:chgData name="Dobos Gábor" userId="0f403b24-bb3e-4619-8f25-c339eaa83823" providerId="ADAL" clId="{C9564AB4-C82A-4FAF-B6FA-A93CF7C91F9F}" dt="2022-04-26T03:32:04.698" v="0" actId="47"/>
        <pc:sldMkLst>
          <pc:docMk/>
          <pc:sldMk cId="3386324817" sldId="308"/>
        </pc:sldMkLst>
      </pc:sldChg>
      <pc:sldChg chg="del">
        <pc:chgData name="Dobos Gábor" userId="0f403b24-bb3e-4619-8f25-c339eaa83823" providerId="ADAL" clId="{C9564AB4-C82A-4FAF-B6FA-A93CF7C91F9F}" dt="2022-04-26T03:32:04.698" v="0" actId="47"/>
        <pc:sldMkLst>
          <pc:docMk/>
          <pc:sldMk cId="2753415930" sldId="309"/>
        </pc:sldMkLst>
      </pc:sldChg>
      <pc:sldChg chg="del">
        <pc:chgData name="Dobos Gábor" userId="0f403b24-bb3e-4619-8f25-c339eaa83823" providerId="ADAL" clId="{C9564AB4-C82A-4FAF-B6FA-A93CF7C91F9F}" dt="2022-04-26T03:33:10.032" v="15" actId="47"/>
        <pc:sldMkLst>
          <pc:docMk/>
          <pc:sldMk cId="1451121197" sldId="310"/>
        </pc:sldMkLst>
      </pc:sldChg>
      <pc:sldChg chg="del">
        <pc:chgData name="Dobos Gábor" userId="0f403b24-bb3e-4619-8f25-c339eaa83823" providerId="ADAL" clId="{C9564AB4-C82A-4FAF-B6FA-A93CF7C91F9F}" dt="2022-04-26T03:33:10.032" v="15" actId="47"/>
        <pc:sldMkLst>
          <pc:docMk/>
          <pc:sldMk cId="3042147733" sldId="311"/>
        </pc:sldMkLst>
      </pc:sldChg>
      <pc:sldChg chg="del">
        <pc:chgData name="Dobos Gábor" userId="0f403b24-bb3e-4619-8f25-c339eaa83823" providerId="ADAL" clId="{C9564AB4-C82A-4FAF-B6FA-A93CF7C91F9F}" dt="2022-04-26T03:33:10.032" v="15" actId="47"/>
        <pc:sldMkLst>
          <pc:docMk/>
          <pc:sldMk cId="1521583443" sldId="312"/>
        </pc:sldMkLst>
      </pc:sldChg>
      <pc:sldChg chg="del">
        <pc:chgData name="Dobos Gábor" userId="0f403b24-bb3e-4619-8f25-c339eaa83823" providerId="ADAL" clId="{C9564AB4-C82A-4FAF-B6FA-A93CF7C91F9F}" dt="2022-04-26T03:33:10.032" v="15" actId="47"/>
        <pc:sldMkLst>
          <pc:docMk/>
          <pc:sldMk cId="1128688990" sldId="313"/>
        </pc:sldMkLst>
      </pc:sldChg>
      <pc:sldChg chg="del">
        <pc:chgData name="Dobos Gábor" userId="0f403b24-bb3e-4619-8f25-c339eaa83823" providerId="ADAL" clId="{C9564AB4-C82A-4FAF-B6FA-A93CF7C91F9F}" dt="2022-04-26T03:34:36.924" v="35" actId="47"/>
        <pc:sldMkLst>
          <pc:docMk/>
          <pc:sldMk cId="2732145650" sldId="323"/>
        </pc:sldMkLst>
      </pc:sldChg>
      <pc:sldChg chg="del">
        <pc:chgData name="Dobos Gábor" userId="0f403b24-bb3e-4619-8f25-c339eaa83823" providerId="ADAL" clId="{C9564AB4-C82A-4FAF-B6FA-A93CF7C91F9F}" dt="2022-04-26T03:34:36.924" v="35" actId="47"/>
        <pc:sldMkLst>
          <pc:docMk/>
          <pc:sldMk cId="3630967775" sldId="324"/>
        </pc:sldMkLst>
      </pc:sldChg>
      <pc:sldChg chg="del">
        <pc:chgData name="Dobos Gábor" userId="0f403b24-bb3e-4619-8f25-c339eaa83823" providerId="ADAL" clId="{C9564AB4-C82A-4FAF-B6FA-A93CF7C91F9F}" dt="2022-04-26T03:32:04.698" v="0" actId="47"/>
        <pc:sldMkLst>
          <pc:docMk/>
          <pc:sldMk cId="521996505" sldId="330"/>
        </pc:sldMkLst>
      </pc:sldChg>
      <pc:sldChg chg="del">
        <pc:chgData name="Dobos Gábor" userId="0f403b24-bb3e-4619-8f25-c339eaa83823" providerId="ADAL" clId="{C9564AB4-C82A-4FAF-B6FA-A93CF7C91F9F}" dt="2022-04-26T03:32:04.698" v="0" actId="47"/>
        <pc:sldMkLst>
          <pc:docMk/>
          <pc:sldMk cId="4061903348" sldId="331"/>
        </pc:sldMkLst>
      </pc:sldChg>
      <pc:sldChg chg="modSp mod">
        <pc:chgData name="Dobos Gábor" userId="0f403b24-bb3e-4619-8f25-c339eaa83823" providerId="ADAL" clId="{C9564AB4-C82A-4FAF-B6FA-A93CF7C91F9F}" dt="2022-04-26T03:34:17.316" v="34" actId="20577"/>
        <pc:sldMkLst>
          <pc:docMk/>
          <pc:sldMk cId="1929206097" sldId="332"/>
        </pc:sldMkLst>
        <pc:spChg chg="mod">
          <ac:chgData name="Dobos Gábor" userId="0f403b24-bb3e-4619-8f25-c339eaa83823" providerId="ADAL" clId="{C9564AB4-C82A-4FAF-B6FA-A93CF7C91F9F}" dt="2022-04-26T03:34:17.316" v="34" actId="20577"/>
          <ac:spMkLst>
            <pc:docMk/>
            <pc:sldMk cId="1929206097" sldId="332"/>
            <ac:spMk id="269314" creationId="{00000000-0000-0000-0000-000000000000}"/>
          </ac:spMkLst>
        </pc:spChg>
      </pc:sldChg>
      <pc:sldChg chg="modSp mod">
        <pc:chgData name="Dobos Gábor" userId="0f403b24-bb3e-4619-8f25-c339eaa83823" providerId="ADAL" clId="{C9564AB4-C82A-4FAF-B6FA-A93CF7C91F9F}" dt="2022-04-26T03:35:06.060" v="44" actId="20577"/>
        <pc:sldMkLst>
          <pc:docMk/>
          <pc:sldMk cId="2501003017" sldId="333"/>
        </pc:sldMkLst>
        <pc:spChg chg="mod">
          <ac:chgData name="Dobos Gábor" userId="0f403b24-bb3e-4619-8f25-c339eaa83823" providerId="ADAL" clId="{C9564AB4-C82A-4FAF-B6FA-A93CF7C91F9F}" dt="2022-04-26T03:35:06.060" v="44" actId="20577"/>
          <ac:spMkLst>
            <pc:docMk/>
            <pc:sldMk cId="2501003017" sldId="333"/>
            <ac:spMk id="202754" creationId="{00000000-0000-0000-0000-000000000000}"/>
          </ac:spMkLst>
        </pc:spChg>
      </pc:sldChg>
      <pc:sldChg chg="del">
        <pc:chgData name="Dobos Gábor" userId="0f403b24-bb3e-4619-8f25-c339eaa83823" providerId="ADAL" clId="{C9564AB4-C82A-4FAF-B6FA-A93CF7C91F9F}" dt="2022-04-26T03:34:58.008" v="36" actId="47"/>
        <pc:sldMkLst>
          <pc:docMk/>
          <pc:sldMk cId="767795731" sldId="334"/>
        </pc:sldMkLst>
      </pc:sldChg>
      <pc:sldChg chg="modSp mod">
        <pc:chgData name="Dobos Gábor" userId="0f403b24-bb3e-4619-8f25-c339eaa83823" providerId="ADAL" clId="{C9564AB4-C82A-4FAF-B6FA-A93CF7C91F9F}" dt="2022-04-26T03:35:14.284" v="52" actId="20577"/>
        <pc:sldMkLst>
          <pc:docMk/>
          <pc:sldMk cId="1620960020" sldId="335"/>
        </pc:sldMkLst>
        <pc:spChg chg="mod">
          <ac:chgData name="Dobos Gábor" userId="0f403b24-bb3e-4619-8f25-c339eaa83823" providerId="ADAL" clId="{C9564AB4-C82A-4FAF-B6FA-A93CF7C91F9F}" dt="2022-04-26T03:35:14.284" v="52" actId="20577"/>
          <ac:spMkLst>
            <pc:docMk/>
            <pc:sldMk cId="1620960020" sldId="335"/>
            <ac:spMk id="232450" creationId="{00000000-0000-0000-0000-000000000000}"/>
          </ac:spMkLst>
        </pc:spChg>
      </pc:sldChg>
      <pc:sldChg chg="del">
        <pc:chgData name="Dobos Gábor" userId="0f403b24-bb3e-4619-8f25-c339eaa83823" providerId="ADAL" clId="{C9564AB4-C82A-4FAF-B6FA-A93CF7C91F9F}" dt="2022-04-26T03:35:48.251" v="53" actId="47"/>
        <pc:sldMkLst>
          <pc:docMk/>
          <pc:sldMk cId="492799387" sldId="336"/>
        </pc:sldMkLst>
      </pc:sldChg>
      <pc:sldChg chg="del">
        <pc:chgData name="Dobos Gábor" userId="0f403b24-bb3e-4619-8f25-c339eaa83823" providerId="ADAL" clId="{C9564AB4-C82A-4FAF-B6FA-A93CF7C91F9F}" dt="2022-04-26T03:35:48.251" v="53" actId="47"/>
        <pc:sldMkLst>
          <pc:docMk/>
          <pc:sldMk cId="4062613702" sldId="338"/>
        </pc:sldMkLst>
      </pc:sldChg>
      <pc:sldChg chg="addSp modSp add mod modAnim">
        <pc:chgData name="Dobos Gábor" userId="0f403b24-bb3e-4619-8f25-c339eaa83823" providerId="ADAL" clId="{C9564AB4-C82A-4FAF-B6FA-A93CF7C91F9F}" dt="2022-04-26T03:46:34.353" v="78" actId="207"/>
        <pc:sldMkLst>
          <pc:docMk/>
          <pc:sldMk cId="350478121" sldId="340"/>
        </pc:sldMkLst>
        <pc:spChg chg="add mod">
          <ac:chgData name="Dobos Gábor" userId="0f403b24-bb3e-4619-8f25-c339eaa83823" providerId="ADAL" clId="{C9564AB4-C82A-4FAF-B6FA-A93CF7C91F9F}" dt="2022-04-26T03:46:34.353" v="78" actId="207"/>
          <ac:spMkLst>
            <pc:docMk/>
            <pc:sldMk cId="350478121" sldId="340"/>
            <ac:spMk id="2" creationId="{523F9EA3-49CD-4283-8021-495B96A8D091}"/>
          </ac:spMkLst>
        </pc:spChg>
        <pc:spChg chg="add mod">
          <ac:chgData name="Dobos Gábor" userId="0f403b24-bb3e-4619-8f25-c339eaa83823" providerId="ADAL" clId="{C9564AB4-C82A-4FAF-B6FA-A93CF7C91F9F}" dt="2022-04-26T03:46:34.353" v="78" actId="207"/>
          <ac:spMkLst>
            <pc:docMk/>
            <pc:sldMk cId="350478121" sldId="340"/>
            <ac:spMk id="6" creationId="{23FD0608-EB7C-4785-A45A-12EC56412120}"/>
          </ac:spMkLst>
        </pc:spChg>
        <pc:spChg chg="add mod">
          <ac:chgData name="Dobos Gábor" userId="0f403b24-bb3e-4619-8f25-c339eaa83823" providerId="ADAL" clId="{C9564AB4-C82A-4FAF-B6FA-A93CF7C91F9F}" dt="2022-04-26T03:46:34.353" v="78" actId="207"/>
          <ac:spMkLst>
            <pc:docMk/>
            <pc:sldMk cId="350478121" sldId="340"/>
            <ac:spMk id="7" creationId="{8B797EF4-8317-413A-8E81-B65AFB6FFA1F}"/>
          </ac:spMkLst>
        </pc:spChg>
        <pc:spChg chg="add mod">
          <ac:chgData name="Dobos Gábor" userId="0f403b24-bb3e-4619-8f25-c339eaa83823" providerId="ADAL" clId="{C9564AB4-C82A-4FAF-B6FA-A93CF7C91F9F}" dt="2022-04-26T03:46:34.353" v="78" actId="207"/>
          <ac:spMkLst>
            <pc:docMk/>
            <pc:sldMk cId="350478121" sldId="340"/>
            <ac:spMk id="8" creationId="{9CE1542C-0516-4CFB-B398-4127C9BCBDD3}"/>
          </ac:spMkLst>
        </pc:spChg>
        <pc:spChg chg="add mod">
          <ac:chgData name="Dobos Gábor" userId="0f403b24-bb3e-4619-8f25-c339eaa83823" providerId="ADAL" clId="{C9564AB4-C82A-4FAF-B6FA-A93CF7C91F9F}" dt="2022-04-26T03:46:34.353" v="78" actId="207"/>
          <ac:spMkLst>
            <pc:docMk/>
            <pc:sldMk cId="350478121" sldId="340"/>
            <ac:spMk id="9" creationId="{0BD931A1-AEDD-450D-A15E-A94F724C08B2}"/>
          </ac:spMkLst>
        </pc:spChg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1272443500" sldId="341"/>
        </pc:sldMkLst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2332680312" sldId="342"/>
        </pc:sldMkLst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1097891390" sldId="343"/>
        </pc:sldMkLst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1952306968" sldId="345"/>
        </pc:sldMkLst>
      </pc:sldChg>
      <pc:sldChg chg="del">
        <pc:chgData name="Dobos Gábor" userId="0f403b24-bb3e-4619-8f25-c339eaa83823" providerId="ADAL" clId="{C9564AB4-C82A-4FAF-B6FA-A93CF7C91F9F}" dt="2022-04-26T03:33:59.280" v="18" actId="47"/>
        <pc:sldMkLst>
          <pc:docMk/>
          <pc:sldMk cId="200961646" sldId="347"/>
        </pc:sldMkLst>
      </pc:sldChg>
      <pc:sldChg chg="del">
        <pc:chgData name="Dobos Gábor" userId="0f403b24-bb3e-4619-8f25-c339eaa83823" providerId="ADAL" clId="{C9564AB4-C82A-4FAF-B6FA-A93CF7C91F9F}" dt="2022-04-26T03:33:59.280" v="18" actId="47"/>
        <pc:sldMkLst>
          <pc:docMk/>
          <pc:sldMk cId="3577373566" sldId="348"/>
        </pc:sldMkLst>
      </pc:sldChg>
      <pc:sldChg chg="del">
        <pc:chgData name="Dobos Gábor" userId="0f403b24-bb3e-4619-8f25-c339eaa83823" providerId="ADAL" clId="{C9564AB4-C82A-4FAF-B6FA-A93CF7C91F9F}" dt="2022-04-26T03:33:59.280" v="18" actId="47"/>
        <pc:sldMkLst>
          <pc:docMk/>
          <pc:sldMk cId="1244425470" sldId="349"/>
        </pc:sldMkLst>
      </pc:sldChg>
      <pc:sldChg chg="del">
        <pc:chgData name="Dobos Gábor" userId="0f403b24-bb3e-4619-8f25-c339eaa83823" providerId="ADAL" clId="{C9564AB4-C82A-4FAF-B6FA-A93CF7C91F9F}" dt="2022-04-26T03:33:59.280" v="18" actId="47"/>
        <pc:sldMkLst>
          <pc:docMk/>
          <pc:sldMk cId="1185445908" sldId="350"/>
        </pc:sldMkLst>
      </pc:sldChg>
      <pc:sldChg chg="modSp mod">
        <pc:chgData name="Dobos Gábor" userId="0f403b24-bb3e-4619-8f25-c339eaa83823" providerId="ADAL" clId="{C9564AB4-C82A-4FAF-B6FA-A93CF7C91F9F}" dt="2022-04-26T03:34:07.732" v="26" actId="20577"/>
        <pc:sldMkLst>
          <pc:docMk/>
          <pc:sldMk cId="1407854267" sldId="351"/>
        </pc:sldMkLst>
        <pc:spChg chg="mod">
          <ac:chgData name="Dobos Gábor" userId="0f403b24-bb3e-4619-8f25-c339eaa83823" providerId="ADAL" clId="{C9564AB4-C82A-4FAF-B6FA-A93CF7C91F9F}" dt="2022-04-26T03:34:07.732" v="26" actId="20577"/>
          <ac:spMkLst>
            <pc:docMk/>
            <pc:sldMk cId="1407854267" sldId="351"/>
            <ac:spMk id="207874" creationId="{00000000-0000-0000-0000-000000000000}"/>
          </ac:spMkLst>
        </pc:spChg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1588186895" sldId="352"/>
        </pc:sldMkLst>
      </pc:sldChg>
      <pc:sldChg chg="del">
        <pc:chgData name="Dobos Gábor" userId="0f403b24-bb3e-4619-8f25-c339eaa83823" providerId="ADAL" clId="{C9564AB4-C82A-4FAF-B6FA-A93CF7C91F9F}" dt="2022-04-26T03:33:10.032" v="15" actId="47"/>
        <pc:sldMkLst>
          <pc:docMk/>
          <pc:sldMk cId="2068167989" sldId="354"/>
        </pc:sldMkLst>
      </pc:sldChg>
      <pc:sldChg chg="del">
        <pc:chgData name="Dobos Gábor" userId="0f403b24-bb3e-4619-8f25-c339eaa83823" providerId="ADAL" clId="{C9564AB4-C82A-4FAF-B6FA-A93CF7C91F9F}" dt="2022-04-26T03:33:10.032" v="15" actId="47"/>
        <pc:sldMkLst>
          <pc:docMk/>
          <pc:sldMk cId="3155540830" sldId="356"/>
        </pc:sldMkLst>
      </pc:sldChg>
      <pc:sldChg chg="del">
        <pc:chgData name="Dobos Gábor" userId="0f403b24-bb3e-4619-8f25-c339eaa83823" providerId="ADAL" clId="{C9564AB4-C82A-4FAF-B6FA-A93CF7C91F9F}" dt="2022-04-26T03:35:48.251" v="53" actId="47"/>
        <pc:sldMkLst>
          <pc:docMk/>
          <pc:sldMk cId="2538567893" sldId="357"/>
        </pc:sldMkLst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4174965528" sldId="367"/>
        </pc:sldMkLst>
      </pc:sldChg>
      <pc:sldChg chg="modSp add mod">
        <pc:chgData name="Dobos Gábor" userId="0f403b24-bb3e-4619-8f25-c339eaa83823" providerId="ADAL" clId="{C9564AB4-C82A-4FAF-B6FA-A93CF7C91F9F}" dt="2022-04-26T03:47:19.269" v="87" actId="20577"/>
        <pc:sldMkLst>
          <pc:docMk/>
          <pc:sldMk cId="724847718" sldId="369"/>
        </pc:sldMkLst>
        <pc:spChg chg="mod">
          <ac:chgData name="Dobos Gábor" userId="0f403b24-bb3e-4619-8f25-c339eaa83823" providerId="ADAL" clId="{C9564AB4-C82A-4FAF-B6FA-A93CF7C91F9F}" dt="2022-04-26T03:47:19.269" v="87" actId="20577"/>
          <ac:spMkLst>
            <pc:docMk/>
            <pc:sldMk cId="724847718" sldId="369"/>
            <ac:spMk id="273410" creationId="{00000000-0000-0000-0000-000000000000}"/>
          </ac:spMkLst>
        </pc:spChg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2267157977" sldId="370"/>
        </pc:sldMkLst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2740218788" sldId="371"/>
        </pc:sldMkLst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670058793" sldId="372"/>
        </pc:sldMkLst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2830257017" sldId="373"/>
        </pc:sldMkLst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1617009629" sldId="374"/>
        </pc:sldMkLst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1082589242" sldId="375"/>
        </pc:sldMkLst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3229246034" sldId="376"/>
        </pc:sldMkLst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2155547688" sldId="377"/>
        </pc:sldMkLst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4092327802" sldId="378"/>
        </pc:sldMkLst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2478554925" sldId="379"/>
        </pc:sldMkLst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3370106475" sldId="380"/>
        </pc:sldMkLst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934927917" sldId="381"/>
        </pc:sldMkLst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2228536785" sldId="382"/>
        </pc:sldMkLst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2988474604" sldId="383"/>
        </pc:sldMkLst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3546815262" sldId="384"/>
        </pc:sldMkLst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2794148939" sldId="385"/>
        </pc:sldMkLst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86141465" sldId="386"/>
        </pc:sldMkLst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1644779226" sldId="387"/>
        </pc:sldMkLst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2342087056" sldId="388"/>
        </pc:sldMkLst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1707950115" sldId="389"/>
        </pc:sldMkLst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1137440115" sldId="390"/>
        </pc:sldMkLst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3728429770" sldId="391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876564939" sldId="392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2101782395" sldId="393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3603325670" sldId="394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2024990992" sldId="395"/>
        </pc:sldMkLst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3401590103" sldId="396"/>
        </pc:sldMkLst>
      </pc:sldChg>
      <pc:sldChg chg="add">
        <pc:chgData name="Dobos Gábor" userId="0f403b24-bb3e-4619-8f25-c339eaa83823" providerId="ADAL" clId="{C9564AB4-C82A-4FAF-B6FA-A93CF7C91F9F}" dt="2022-04-26T03:37:46.102" v="54"/>
        <pc:sldMkLst>
          <pc:docMk/>
          <pc:sldMk cId="139384662" sldId="397"/>
        </pc:sldMkLst>
      </pc:sldChg>
      <pc:sldChg chg="del">
        <pc:chgData name="Dobos Gábor" userId="0f403b24-bb3e-4619-8f25-c339eaa83823" providerId="ADAL" clId="{C9564AB4-C82A-4FAF-B6FA-A93CF7C91F9F}" dt="2022-04-26T03:33:10.032" v="15" actId="47"/>
        <pc:sldMkLst>
          <pc:docMk/>
          <pc:sldMk cId="521178600" sldId="397"/>
        </pc:sldMkLst>
      </pc:sldChg>
      <pc:sldChg chg="ord">
        <pc:chgData name="Dobos Gábor" userId="0f403b24-bb3e-4619-8f25-c339eaa83823" providerId="ADAL" clId="{C9564AB4-C82A-4FAF-B6FA-A93CF7C91F9F}" dt="2022-04-26T03:33:13.492" v="17"/>
        <pc:sldMkLst>
          <pc:docMk/>
          <pc:sldMk cId="4049181159" sldId="398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1471139238" sldId="399"/>
        </pc:sldMkLst>
      </pc:sldChg>
      <pc:sldChg chg="del">
        <pc:chgData name="Dobos Gábor" userId="0f403b24-bb3e-4619-8f25-c339eaa83823" providerId="ADAL" clId="{C9564AB4-C82A-4FAF-B6FA-A93CF7C91F9F}" dt="2022-04-26T03:33:10.032" v="15" actId="47"/>
        <pc:sldMkLst>
          <pc:docMk/>
          <pc:sldMk cId="3237206375" sldId="399"/>
        </pc:sldMkLst>
      </pc:sldChg>
      <pc:sldChg chg="del">
        <pc:chgData name="Dobos Gábor" userId="0f403b24-bb3e-4619-8f25-c339eaa83823" providerId="ADAL" clId="{C9564AB4-C82A-4FAF-B6FA-A93CF7C91F9F}" dt="2022-04-26T03:33:10.032" v="15" actId="47"/>
        <pc:sldMkLst>
          <pc:docMk/>
          <pc:sldMk cId="414394251" sldId="400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1014947845" sldId="400"/>
        </pc:sldMkLst>
      </pc:sldChg>
      <pc:sldChg chg="del">
        <pc:chgData name="Dobos Gábor" userId="0f403b24-bb3e-4619-8f25-c339eaa83823" providerId="ADAL" clId="{C9564AB4-C82A-4FAF-B6FA-A93CF7C91F9F}" dt="2022-04-26T03:33:10.032" v="15" actId="47"/>
        <pc:sldMkLst>
          <pc:docMk/>
          <pc:sldMk cId="757383097" sldId="401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2841862153" sldId="401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4247976518" sldId="402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441495114" sldId="404"/>
        </pc:sldMkLst>
      </pc:sldChg>
      <pc:sldChg chg="del">
        <pc:chgData name="Dobos Gábor" userId="0f403b24-bb3e-4619-8f25-c339eaa83823" providerId="ADAL" clId="{C9564AB4-C82A-4FAF-B6FA-A93CF7C91F9F}" dt="2022-04-26T03:33:10.032" v="15" actId="47"/>
        <pc:sldMkLst>
          <pc:docMk/>
          <pc:sldMk cId="3798114997" sldId="404"/>
        </pc:sldMkLst>
      </pc:sldChg>
      <pc:sldChg chg="del">
        <pc:chgData name="Dobos Gábor" userId="0f403b24-bb3e-4619-8f25-c339eaa83823" providerId="ADAL" clId="{C9564AB4-C82A-4FAF-B6FA-A93CF7C91F9F}" dt="2022-04-26T03:33:10.032" v="15" actId="47"/>
        <pc:sldMkLst>
          <pc:docMk/>
          <pc:sldMk cId="612923843" sldId="405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3657327993" sldId="405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2951862575" sldId="407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791319097" sldId="408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1416442088" sldId="409"/>
        </pc:sldMkLst>
      </pc:sldChg>
      <pc:sldChg chg="del">
        <pc:chgData name="Dobos Gábor" userId="0f403b24-bb3e-4619-8f25-c339eaa83823" providerId="ADAL" clId="{C9564AB4-C82A-4FAF-B6FA-A93CF7C91F9F}" dt="2022-04-26T03:33:10.032" v="15" actId="47"/>
        <pc:sldMkLst>
          <pc:docMk/>
          <pc:sldMk cId="2933642011" sldId="409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154242990" sldId="410"/>
        </pc:sldMkLst>
      </pc:sldChg>
      <pc:sldChg chg="del">
        <pc:chgData name="Dobos Gábor" userId="0f403b24-bb3e-4619-8f25-c339eaa83823" providerId="ADAL" clId="{C9564AB4-C82A-4FAF-B6FA-A93CF7C91F9F}" dt="2022-04-26T03:33:10.032" v="15" actId="47"/>
        <pc:sldMkLst>
          <pc:docMk/>
          <pc:sldMk cId="2062164581" sldId="410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2296209482" sldId="411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2726942713" sldId="412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801667001" sldId="413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1631107926" sldId="414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734875184" sldId="415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1586585791" sldId="416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567671248" sldId="417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817717485" sldId="418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2996851302" sldId="419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2178194428" sldId="420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4089736637" sldId="421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132503030" sldId="422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2177869395" sldId="423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588835676" sldId="424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260314506" sldId="425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3206342558" sldId="426"/>
        </pc:sldMkLst>
      </pc:sldChg>
      <pc:sldChg chg="add">
        <pc:chgData name="Dobos Gábor" userId="0f403b24-bb3e-4619-8f25-c339eaa83823" providerId="ADAL" clId="{C9564AB4-C82A-4FAF-B6FA-A93CF7C91F9F}" dt="2022-04-26T03:38:56.872" v="55"/>
        <pc:sldMkLst>
          <pc:docMk/>
          <pc:sldMk cId="4090458384" sldId="427"/>
        </pc:sldMkLst>
      </pc:sldChg>
    </pc:docChg>
  </pc:docChgLst>
  <pc:docChgLst>
    <pc:chgData name="Roushan" userId="S::roushan@edu.bme.hu::8ec1d716-0581-4e91-8262-c14bfe318227" providerId="AD" clId="Web-{0DC63AD7-A4E0-4DE5-86F5-BC145713F530}"/>
    <pc:docChg chg="addSld">
      <pc:chgData name="Roushan" userId="S::roushan@edu.bme.hu::8ec1d716-0581-4e91-8262-c14bfe318227" providerId="AD" clId="Web-{0DC63AD7-A4E0-4DE5-86F5-BC145713F530}" dt="2023-06-13T21:18:07.644" v="0"/>
      <pc:docMkLst>
        <pc:docMk/>
      </pc:docMkLst>
      <pc:sldChg chg="new">
        <pc:chgData name="Roushan" userId="S::roushan@edu.bme.hu::8ec1d716-0581-4e91-8262-c14bfe318227" providerId="AD" clId="Web-{0DC63AD7-A4E0-4DE5-86F5-BC145713F530}" dt="2023-06-13T21:18:07.644" v="0"/>
        <pc:sldMkLst>
          <pc:docMk/>
          <pc:sldMk cId="1477294717" sldId="42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10E629-85AE-48C2-BF0C-57B7697670D9}" type="slidenum">
              <a:rPr lang="hu-HU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18152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E1449B-5420-4BC2-8597-50AE2B3B4D20}" type="slidenum">
              <a:rPr lang="hu-HU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79058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CCF132-3B03-41CD-B6C7-617AD20D91E6}" type="slidenum">
              <a:rPr lang="hu-HU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0917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Cím, szöveg és 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Tartalom helye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Dátum helye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hu-HU"/>
          </a:p>
        </p:txBody>
      </p:sp>
      <p:sp>
        <p:nvSpPr>
          <p:cNvPr id="7" name="Élőláb helye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hu-HU"/>
          </a:p>
        </p:txBody>
      </p:sp>
      <p:sp>
        <p:nvSpPr>
          <p:cNvPr id="8" name="Dia számának hely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00B3C13-3DBB-4184-8821-95E7D9563C34}" type="slidenum">
              <a:rPr lang="hu-HU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728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Cím és 4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Tartalom helye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D07426B-A3FE-4ECA-8563-95FF48D5573C}" type="slidenum">
              <a:rPr lang="hu-HU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0345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2447AC-660C-4C17-84CF-11B5E18DACC5}" type="slidenum">
              <a:rPr lang="hu-HU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9325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B87511-F19F-4A03-8FC3-D419213E4ADF}" type="slidenum">
              <a:rPr lang="hu-HU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03419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245E99-3B6F-4485-8385-ACAE1E3E2450}" type="slidenum">
              <a:rPr lang="hu-HU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62280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B7771A-BE8E-4436-AFB2-A2A232FE7F3E}" type="slidenum">
              <a:rPr lang="hu-HU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5705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FCC171-2AD7-4D09-8050-105BB3A76C26}" type="slidenum">
              <a:rPr lang="hu-HU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464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CFF396-1ED7-4CCB-B478-2602FAD70122}" type="slidenum">
              <a:rPr lang="hu-HU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225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A7881D-8093-463E-8371-778C72D02A9F}" type="slidenum">
              <a:rPr lang="hu-HU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42154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CE6049-B770-46D7-90DE-099B181279BA}" type="slidenum">
              <a:rPr lang="hu-HU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2780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/>
              <a:t>Mintacím szerkesztése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hu-H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endParaRPr lang="hu-H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93F7A7B0-2C3B-4D0D-AB4D-3F8AC88BC3D7}" type="slidenum">
              <a:rPr lang="hu-HU"/>
              <a:pPr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0.png"/><Relationship Id="rId5" Type="http://schemas.openxmlformats.org/officeDocument/2006/relationships/image" Target="../media/image960.png"/><Relationship Id="rId4" Type="http://schemas.openxmlformats.org/officeDocument/2006/relationships/image" Target="../media/image9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1.png"/><Relationship Id="rId3" Type="http://schemas.openxmlformats.org/officeDocument/2006/relationships/image" Target="../media/image990.png"/><Relationship Id="rId7" Type="http://schemas.openxmlformats.org/officeDocument/2006/relationships/image" Target="../media/image1031.png"/><Relationship Id="rId12" Type="http://schemas.openxmlformats.org/officeDocument/2006/relationships/image" Target="../media/image108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0.png"/><Relationship Id="rId11" Type="http://schemas.openxmlformats.org/officeDocument/2006/relationships/image" Target="../media/image1070.png"/><Relationship Id="rId5" Type="http://schemas.openxmlformats.org/officeDocument/2006/relationships/image" Target="../media/image1010.png"/><Relationship Id="rId10" Type="http://schemas.openxmlformats.org/officeDocument/2006/relationships/image" Target="../media/image1061.png"/><Relationship Id="rId4" Type="http://schemas.openxmlformats.org/officeDocument/2006/relationships/image" Target="../media/image1000.png"/><Relationship Id="rId9" Type="http://schemas.openxmlformats.org/officeDocument/2006/relationships/image" Target="../media/image105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0.png"/><Relationship Id="rId3" Type="http://schemas.openxmlformats.org/officeDocument/2006/relationships/image" Target="../media/image1101.png"/><Relationship Id="rId7" Type="http://schemas.openxmlformats.org/officeDocument/2006/relationships/image" Target="../media/image1140.png"/><Relationship Id="rId2" Type="http://schemas.openxmlformats.org/officeDocument/2006/relationships/image" Target="../media/image10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1.png"/><Relationship Id="rId5" Type="http://schemas.openxmlformats.org/officeDocument/2006/relationships/image" Target="../media/image13.png"/><Relationship Id="rId4" Type="http://schemas.openxmlformats.org/officeDocument/2006/relationships/image" Target="../media/image1111.png"/><Relationship Id="rId9" Type="http://schemas.openxmlformats.org/officeDocument/2006/relationships/image" Target="../media/image11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.png"/><Relationship Id="rId3" Type="http://schemas.openxmlformats.org/officeDocument/2006/relationships/image" Target="../media/image1101.png"/><Relationship Id="rId7" Type="http://schemas.openxmlformats.org/officeDocument/2006/relationships/image" Target="../media/image1150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40.png"/><Relationship Id="rId5" Type="http://schemas.openxmlformats.org/officeDocument/2006/relationships/image" Target="../media/image1190.png"/><Relationship Id="rId4" Type="http://schemas.openxmlformats.org/officeDocument/2006/relationships/image" Target="../media/image1180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0.png"/><Relationship Id="rId3" Type="http://schemas.openxmlformats.org/officeDocument/2006/relationships/image" Target="../media/image1101.png"/><Relationship Id="rId7" Type="http://schemas.openxmlformats.org/officeDocument/2006/relationships/image" Target="../media/image1150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40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0.png"/><Relationship Id="rId3" Type="http://schemas.openxmlformats.org/officeDocument/2006/relationships/image" Target="../media/image23.png"/><Relationship Id="rId7" Type="http://schemas.openxmlformats.org/officeDocument/2006/relationships/image" Target="../media/image1030.png"/><Relationship Id="rId12" Type="http://schemas.openxmlformats.org/officeDocument/2006/relationships/image" Target="../media/image10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71.png"/><Relationship Id="rId5" Type="http://schemas.openxmlformats.org/officeDocument/2006/relationships/image" Target="../media/image101.png"/><Relationship Id="rId10" Type="http://schemas.openxmlformats.org/officeDocument/2006/relationships/image" Target="../media/image1060.png"/><Relationship Id="rId4" Type="http://schemas.openxmlformats.org/officeDocument/2006/relationships/image" Target="../media/image100.png"/><Relationship Id="rId9" Type="http://schemas.openxmlformats.org/officeDocument/2006/relationships/image" Target="../media/image10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24.png"/><Relationship Id="rId4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9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elmer.unibas.ch/" TargetMode="External"/><Relationship Id="rId11" Type="http://schemas.openxmlformats.org/officeDocument/2006/relationships/image" Target="../media/image67.png"/><Relationship Id="rId5" Type="http://schemas.openxmlformats.org/officeDocument/2006/relationships/hyperlink" Target="http://www.wikipedia.org/" TargetMode="External"/><Relationship Id="rId15" Type="http://schemas.openxmlformats.org/officeDocument/2006/relationships/image" Target="../media/image3.png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image" Target="../media/image65.png"/><Relationship Id="rId1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0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15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0.png"/><Relationship Id="rId12" Type="http://schemas.openxmlformats.org/officeDocument/2006/relationships/image" Target="../media/image169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0.png"/><Relationship Id="rId11" Type="http://schemas.openxmlformats.org/officeDocument/2006/relationships/image" Target="../media/image310.png"/><Relationship Id="rId5" Type="http://schemas.openxmlformats.org/officeDocument/2006/relationships/image" Target="../media/image250.png"/><Relationship Id="rId10" Type="http://schemas.openxmlformats.org/officeDocument/2006/relationships/image" Target="../media/image300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gi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30.png"/><Relationship Id="rId7" Type="http://schemas.openxmlformats.org/officeDocument/2006/relationships/image" Target="../media/image177.png"/><Relationship Id="rId12" Type="http://schemas.openxmlformats.org/officeDocument/2006/relationships/image" Target="../media/image2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0.png"/><Relationship Id="rId11" Type="http://schemas.openxmlformats.org/officeDocument/2006/relationships/image" Target="../media/image210.png"/><Relationship Id="rId5" Type="http://schemas.openxmlformats.org/officeDocument/2006/relationships/image" Target="../media/image150.png"/><Relationship Id="rId10" Type="http://schemas.openxmlformats.org/officeDocument/2006/relationships/image" Target="../media/image200.png"/><Relationship Id="rId4" Type="http://schemas.openxmlformats.org/officeDocument/2006/relationships/image" Target="../media/image141.png"/><Relationship Id="rId9" Type="http://schemas.openxmlformats.org/officeDocument/2006/relationships/image" Target="../media/image1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57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4.png"/><Relationship Id="rId10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7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7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10.png"/><Relationship Id="rId7" Type="http://schemas.openxmlformats.org/officeDocument/2006/relationships/image" Target="../media/image45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340.png"/><Relationship Id="rId10" Type="http://schemas.openxmlformats.org/officeDocument/2006/relationships/image" Target="../media/image480.png"/><Relationship Id="rId4" Type="http://schemas.openxmlformats.org/officeDocument/2006/relationships/image" Target="../media/image420.png"/><Relationship Id="rId9" Type="http://schemas.openxmlformats.org/officeDocument/2006/relationships/image" Target="../media/image47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3.xml"/><Relationship Id="rId6" Type="http://schemas.openxmlformats.org/officeDocument/2006/relationships/image" Target="NULL"/><Relationship Id="rId11" Type="http://schemas.openxmlformats.org/officeDocument/2006/relationships/image" Target="../media/image6.emf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1.png"/><Relationship Id="rId7" Type="http://schemas.openxmlformats.org/officeDocument/2006/relationships/image" Target="../media/image810.png"/><Relationship Id="rId2" Type="http://schemas.openxmlformats.org/officeDocument/2006/relationships/image" Target="../media/image7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0.png"/><Relationship Id="rId5" Type="http://schemas.openxmlformats.org/officeDocument/2006/relationships/image" Target="../media/image100.gif"/><Relationship Id="rId4" Type="http://schemas.openxmlformats.org/officeDocument/2006/relationships/image" Target="../media/image78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hyperphysics.phy-astr.gsu.edu/hbase/waves/wpack.html" TargetMode="External"/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gif"/><Relationship Id="rId4" Type="http://schemas.openxmlformats.org/officeDocument/2006/relationships/hyperlink" Target="http://scienceblogs.com/principles/2007/03/basic_concepts_measurement.php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1.png"/><Relationship Id="rId7" Type="http://schemas.openxmlformats.org/officeDocument/2006/relationships/image" Target="../media/image920.png"/><Relationship Id="rId2" Type="http://schemas.openxmlformats.org/officeDocument/2006/relationships/image" Target="../media/image8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0.png"/><Relationship Id="rId5" Type="http://schemas.openxmlformats.org/officeDocument/2006/relationships/image" Target="../media/image901.png"/><Relationship Id="rId4" Type="http://schemas.openxmlformats.org/officeDocument/2006/relationships/image" Target="../media/image890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0.png"/><Relationship Id="rId3" Type="http://schemas.openxmlformats.org/officeDocument/2006/relationships/image" Target="../media/image760.png"/><Relationship Id="rId7" Type="http://schemas.openxmlformats.org/officeDocument/2006/relationships/image" Target="../media/image80.png"/><Relationship Id="rId12" Type="http://schemas.openxmlformats.org/officeDocument/2006/relationships/image" Target="../media/image850.png"/><Relationship Id="rId17" Type="http://schemas.openxmlformats.org/officeDocument/2006/relationships/image" Target="../media/image900.png"/><Relationship Id="rId2" Type="http://schemas.openxmlformats.org/officeDocument/2006/relationships/image" Target="../media/image750.png"/><Relationship Id="rId16" Type="http://schemas.openxmlformats.org/officeDocument/2006/relationships/image" Target="../media/image89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0.png"/><Relationship Id="rId11" Type="http://schemas.openxmlformats.org/officeDocument/2006/relationships/image" Target="../media/image7.png"/><Relationship Id="rId5" Type="http://schemas.openxmlformats.org/officeDocument/2006/relationships/image" Target="../media/image780.png"/><Relationship Id="rId15" Type="http://schemas.openxmlformats.org/officeDocument/2006/relationships/image" Target="../media/image880.png"/><Relationship Id="rId10" Type="http://schemas.openxmlformats.org/officeDocument/2006/relationships/image" Target="../media/image830.png"/><Relationship Id="rId4" Type="http://schemas.openxmlformats.org/officeDocument/2006/relationships/image" Target="../media/image770.png"/><Relationship Id="rId9" Type="http://schemas.openxmlformats.org/officeDocument/2006/relationships/image" Target="../media/image820.png"/><Relationship Id="rId14" Type="http://schemas.openxmlformats.org/officeDocument/2006/relationships/image" Target="../media/image8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463800"/>
            <a:ext cx="7772400" cy="1470025"/>
          </a:xfrm>
        </p:spPr>
        <p:txBody>
          <a:bodyPr/>
          <a:lstStyle/>
          <a:p>
            <a:r>
              <a:rPr lang="hu-HU" sz="4000" dirty="0" err="1"/>
              <a:t>Reminders</a:t>
            </a:r>
            <a:br>
              <a:rPr lang="hu-HU" sz="4000" dirty="0"/>
            </a:br>
            <a:r>
              <a:rPr lang="hu-HU" sz="4000" dirty="0"/>
              <a:t>+</a:t>
            </a:r>
            <a:br>
              <a:rPr lang="hu-HU" sz="4000" dirty="0"/>
            </a:br>
            <a:r>
              <a:rPr lang="hu-HU" sz="4000" dirty="0" err="1"/>
              <a:t>Electromagnetic</a:t>
            </a:r>
            <a:r>
              <a:rPr lang="hu-HU" sz="4000" dirty="0"/>
              <a:t> </a:t>
            </a:r>
            <a:r>
              <a:rPr lang="hu-HU" sz="4000" dirty="0" err="1"/>
              <a:t>oscillations</a:t>
            </a:r>
            <a:br>
              <a:rPr lang="hu-HU" sz="4000" dirty="0"/>
            </a:br>
            <a:r>
              <a:rPr lang="hu-HU" sz="4000" dirty="0"/>
              <a:t>+</a:t>
            </a:r>
            <a:br>
              <a:rPr lang="hu-HU" sz="4000" dirty="0"/>
            </a:br>
            <a:r>
              <a:rPr lang="hu-HU" sz="4000" dirty="0" err="1"/>
              <a:t>Electromagnetic</a:t>
            </a:r>
            <a:r>
              <a:rPr lang="hu-HU" sz="4000" dirty="0"/>
              <a:t> </a:t>
            </a:r>
            <a:r>
              <a:rPr lang="hu-HU" sz="4000" dirty="0" err="1"/>
              <a:t>waves</a:t>
            </a:r>
            <a:endParaRPr lang="hu-HU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269875"/>
            <a:ext cx="8229600" cy="1143000"/>
          </a:xfrm>
        </p:spPr>
        <p:txBody>
          <a:bodyPr/>
          <a:lstStyle/>
          <a:p>
            <a:r>
              <a:rPr lang="hu-HU"/>
              <a:t>Optics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hu-HU"/>
              <a:t>Huygens-Fresnel principle:</a:t>
            </a:r>
          </a:p>
        </p:txBody>
      </p:sp>
      <p:pic>
        <p:nvPicPr>
          <p:cNvPr id="233476" name="Picture 4" descr="hullamfron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349500"/>
            <a:ext cx="3152775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477" name="Picture 5" descr="hullamfront2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349500"/>
            <a:ext cx="2808288" cy="410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3478" name="Text Box 6"/>
          <p:cNvSpPr txBox="1">
            <a:spLocks noChangeArrowheads="1"/>
          </p:cNvSpPr>
          <p:nvPr/>
        </p:nvSpPr>
        <p:spPr bwMode="auto">
          <a:xfrm>
            <a:off x="4837113" y="6538913"/>
            <a:ext cx="42719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figures: Hudson-Nelson: Útban a modern fizikához</a:t>
            </a:r>
          </a:p>
        </p:txBody>
      </p:sp>
    </p:spTree>
    <p:extLst>
      <p:ext uri="{BB962C8B-B14F-4D97-AF65-F5344CB8AC3E}">
        <p14:creationId xmlns:p14="http://schemas.microsoft.com/office/powerpoint/2010/main" val="968417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Optics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hu-HU" sz="2800"/>
              <a:t>Reflection:</a:t>
            </a:r>
          </a:p>
          <a:p>
            <a:pPr>
              <a:buFontTx/>
              <a:buNone/>
            </a:pPr>
            <a:endParaRPr lang="hu-HU" sz="2800"/>
          </a:p>
        </p:txBody>
      </p:sp>
      <p:sp>
        <p:nvSpPr>
          <p:cNvPr id="234505" name="Object 9"/>
          <p:cNvSpPr txBox="1">
            <a:spLocks noGrp="1"/>
          </p:cNvSpPr>
          <p:nvPr>
            <p:ph sz="quarter" idx="2"/>
          </p:nvPr>
        </p:nvSpPr>
        <p:spPr bwMode="auto">
          <a:xfrm>
            <a:off x="6616700" y="2603500"/>
            <a:ext cx="101600" cy="1778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rmAutofit fontScale="25000" lnSpcReduction="20000"/>
          </a:bodyPr>
          <a:lstStyle/>
          <a:p>
            <a:pPr>
              <a:buNone/>
            </a:pPr>
            <a:endParaRPr lang="en-US"/>
          </a:p>
        </p:txBody>
      </p:sp>
      <p:sp>
        <p:nvSpPr>
          <p:cNvPr id="234502" name="Text Box 6"/>
          <p:cNvSpPr txBox="1">
            <a:spLocks noChangeArrowheads="1"/>
          </p:cNvSpPr>
          <p:nvPr/>
        </p:nvSpPr>
        <p:spPr bwMode="auto">
          <a:xfrm>
            <a:off x="4837113" y="6538913"/>
            <a:ext cx="42719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figures: Hudson-Nelson: Útban a modern fizikához</a:t>
            </a:r>
          </a:p>
        </p:txBody>
      </p:sp>
      <p:pic>
        <p:nvPicPr>
          <p:cNvPr id="234503" name="Picture 7" descr="reflection_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263" y="1341438"/>
            <a:ext cx="59245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4504" name="Picture 8" descr="reflection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933825"/>
            <a:ext cx="376237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4509" name="Object 13"/>
              <p:cNvSpPr txBox="1"/>
              <p:nvPr/>
            </p:nvSpPr>
            <p:spPr bwMode="auto">
              <a:xfrm>
                <a:off x="684212" y="5043488"/>
                <a:ext cx="2015579" cy="5457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4509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212" y="5043488"/>
                <a:ext cx="2015579" cy="5457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511" name="Object 15"/>
              <p:cNvSpPr txBox="1"/>
              <p:nvPr/>
            </p:nvSpPr>
            <p:spPr bwMode="auto">
              <a:xfrm>
                <a:off x="684212" y="5835649"/>
                <a:ext cx="2375619" cy="6715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4511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212" y="5835649"/>
                <a:ext cx="2375619" cy="6715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512" name="Object 16"/>
              <p:cNvSpPr txBox="1"/>
              <p:nvPr/>
            </p:nvSpPr>
            <p:spPr bwMode="auto">
              <a:xfrm>
                <a:off x="684213" y="4251324"/>
                <a:ext cx="1924050" cy="60960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𝐴𝐶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𝐵𝐷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4512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213" y="4251324"/>
                <a:ext cx="1924050" cy="6096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33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Snell’s law</a:t>
            </a:r>
          </a:p>
        </p:txBody>
      </p:sp>
      <p:sp>
        <p:nvSpPr>
          <p:cNvPr id="272388" name="Text Box 4"/>
          <p:cNvSpPr txBox="1">
            <a:spLocks noChangeArrowheads="1"/>
          </p:cNvSpPr>
          <p:nvPr/>
        </p:nvSpPr>
        <p:spPr bwMode="auto">
          <a:xfrm>
            <a:off x="651033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www.wikipedia.org</a:t>
            </a:r>
          </a:p>
        </p:txBody>
      </p:sp>
      <p:pic>
        <p:nvPicPr>
          <p:cNvPr id="272389" name="Picture 5" descr="Huygens_Refracted_Wav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1341438"/>
            <a:ext cx="4176712" cy="31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2390" name="Object 6"/>
              <p:cNvSpPr txBox="1"/>
              <p:nvPr/>
            </p:nvSpPr>
            <p:spPr bwMode="auto">
              <a:xfrm>
                <a:off x="755650" y="1905000"/>
                <a:ext cx="1420813" cy="94793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2390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650" y="1905000"/>
                <a:ext cx="1420813" cy="947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391" name="Object 7"/>
              <p:cNvSpPr txBox="1"/>
              <p:nvPr/>
            </p:nvSpPr>
            <p:spPr bwMode="auto">
              <a:xfrm>
                <a:off x="2771774" y="1904999"/>
                <a:ext cx="1368425" cy="101915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2391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1774" y="1904999"/>
                <a:ext cx="1368425" cy="10191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392" name="Object 8"/>
              <p:cNvSpPr txBox="1"/>
              <p:nvPr/>
            </p:nvSpPr>
            <p:spPr bwMode="auto">
              <a:xfrm>
                <a:off x="785813" y="2924175"/>
                <a:ext cx="1368424" cy="101915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2392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5813" y="2924175"/>
                <a:ext cx="1368424" cy="1019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393" name="Object 9"/>
              <p:cNvSpPr txBox="1"/>
              <p:nvPr/>
            </p:nvSpPr>
            <p:spPr bwMode="auto">
              <a:xfrm>
                <a:off x="2771774" y="2924174"/>
                <a:ext cx="1498599" cy="10858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𝐴𝑁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2393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1774" y="2924174"/>
                <a:ext cx="1498599" cy="10858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394" name="Object 10"/>
              <p:cNvSpPr txBox="1"/>
              <p:nvPr/>
            </p:nvSpPr>
            <p:spPr bwMode="auto">
              <a:xfrm>
                <a:off x="1526851" y="3876974"/>
                <a:ext cx="2332682" cy="73501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𝐶𝐵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2394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6851" y="3876974"/>
                <a:ext cx="2332682" cy="7350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395" name="Object 11"/>
              <p:cNvSpPr txBox="1"/>
              <p:nvPr/>
            </p:nvSpPr>
            <p:spPr bwMode="auto">
              <a:xfrm>
                <a:off x="1519238" y="5186362"/>
                <a:ext cx="1900634" cy="63499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𝐶𝐵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2395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9238" y="5186362"/>
                <a:ext cx="1900634" cy="6349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396" name="Object 12"/>
              <p:cNvSpPr txBox="1"/>
              <p:nvPr/>
            </p:nvSpPr>
            <p:spPr bwMode="auto">
              <a:xfrm>
                <a:off x="558800" y="6051550"/>
                <a:ext cx="1420813" cy="3302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𝐶𝐵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2396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800" y="6051550"/>
                <a:ext cx="1420813" cy="3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397" name="Object 13"/>
              <p:cNvSpPr txBox="1"/>
              <p:nvPr/>
            </p:nvSpPr>
            <p:spPr bwMode="auto">
              <a:xfrm>
                <a:off x="2641600" y="6051550"/>
                <a:ext cx="1498600" cy="3302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𝐴𝑁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2397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41600" y="6051550"/>
                <a:ext cx="1498600" cy="3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398" name="Object 14"/>
              <p:cNvSpPr txBox="1"/>
              <p:nvPr/>
            </p:nvSpPr>
            <p:spPr bwMode="auto">
              <a:xfrm>
                <a:off x="5454649" y="5092700"/>
                <a:ext cx="2170113" cy="42386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2398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54649" y="5092700"/>
                <a:ext cx="2170113" cy="42386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399" name="Line 15"/>
          <p:cNvSpPr>
            <a:spLocks noChangeShapeType="1"/>
          </p:cNvSpPr>
          <p:nvPr/>
        </p:nvSpPr>
        <p:spPr bwMode="auto">
          <a:xfrm>
            <a:off x="3563938" y="5373688"/>
            <a:ext cx="14398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V="1">
            <a:off x="1043608" y="5516562"/>
            <a:ext cx="792088" cy="63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 flipH="1" flipV="1">
            <a:off x="2771773" y="5516562"/>
            <a:ext cx="360066" cy="63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10">
                <a:extLst>
                  <a:ext uri="{FF2B5EF4-FFF2-40B4-BE49-F238E27FC236}">
                    <a16:creationId xmlns:a16="http://schemas.microsoft.com/office/drawing/2014/main" id="{71D6BFD5-B50D-4CEF-90AE-73A49F5FC520}"/>
                  </a:ext>
                </a:extLst>
              </p:cNvPr>
              <p:cNvSpPr txBox="1"/>
              <p:nvPr/>
            </p:nvSpPr>
            <p:spPr bwMode="auto">
              <a:xfrm>
                <a:off x="1466056" y="4416777"/>
                <a:ext cx="2332682" cy="73501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𝐶𝐵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Object 10">
                <a:extLst>
                  <a:ext uri="{FF2B5EF4-FFF2-40B4-BE49-F238E27FC236}">
                    <a16:creationId xmlns:a16="http://schemas.microsoft.com/office/drawing/2014/main" id="{71D6BFD5-B50D-4CEF-90AE-73A49F5F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66056" y="4416777"/>
                <a:ext cx="2332682" cy="7350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7923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Optics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hu-HU" sz="2800"/>
              <a:t>Fermat principle:</a:t>
            </a:r>
          </a:p>
          <a:p>
            <a:pPr>
              <a:buFontTx/>
              <a:buNone/>
            </a:pPr>
            <a:endParaRPr lang="hu-HU" sz="2800"/>
          </a:p>
        </p:txBody>
      </p:sp>
      <p:sp>
        <p:nvSpPr>
          <p:cNvPr id="239629" name="Line 13"/>
          <p:cNvSpPr>
            <a:spLocks noChangeShapeType="1"/>
          </p:cNvSpPr>
          <p:nvPr/>
        </p:nvSpPr>
        <p:spPr bwMode="auto">
          <a:xfrm>
            <a:off x="4770438" y="2638425"/>
            <a:ext cx="0" cy="3311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39630" name="Line 14"/>
          <p:cNvSpPr>
            <a:spLocks noChangeShapeType="1"/>
          </p:cNvSpPr>
          <p:nvPr/>
        </p:nvSpPr>
        <p:spPr bwMode="auto">
          <a:xfrm>
            <a:off x="3152775" y="2844800"/>
            <a:ext cx="1617662" cy="1252537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39637" name="Line 21"/>
          <p:cNvSpPr>
            <a:spLocks noChangeShapeType="1"/>
          </p:cNvSpPr>
          <p:nvPr/>
        </p:nvSpPr>
        <p:spPr bwMode="auto">
          <a:xfrm flipV="1">
            <a:off x="3152775" y="2844800"/>
            <a:ext cx="3240087" cy="2519362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39638" name="Line 22"/>
          <p:cNvSpPr>
            <a:spLocks noChangeShapeType="1"/>
          </p:cNvSpPr>
          <p:nvPr/>
        </p:nvSpPr>
        <p:spPr bwMode="auto">
          <a:xfrm flipV="1">
            <a:off x="3152775" y="5003800"/>
            <a:ext cx="1584325" cy="3603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39639" name="Line 23"/>
          <p:cNvSpPr>
            <a:spLocks noChangeShapeType="1"/>
          </p:cNvSpPr>
          <p:nvPr/>
        </p:nvSpPr>
        <p:spPr bwMode="auto">
          <a:xfrm flipH="1" flipV="1">
            <a:off x="3152775" y="2844800"/>
            <a:ext cx="1584325" cy="2159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39640" name="Line 24"/>
          <p:cNvSpPr>
            <a:spLocks noChangeShapeType="1"/>
          </p:cNvSpPr>
          <p:nvPr/>
        </p:nvSpPr>
        <p:spPr bwMode="auto">
          <a:xfrm flipV="1">
            <a:off x="4737100" y="2844800"/>
            <a:ext cx="1655762" cy="2159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39641" name="Text Box 25"/>
          <p:cNvSpPr txBox="1">
            <a:spLocks noChangeArrowheads="1"/>
          </p:cNvSpPr>
          <p:nvPr/>
        </p:nvSpPr>
        <p:spPr bwMode="auto">
          <a:xfrm>
            <a:off x="2700338" y="5240338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/>
              <a:t>S</a:t>
            </a:r>
          </a:p>
        </p:txBody>
      </p:sp>
      <p:sp>
        <p:nvSpPr>
          <p:cNvPr id="239642" name="Text Box 26"/>
          <p:cNvSpPr txBox="1">
            <a:spLocks noChangeArrowheads="1"/>
          </p:cNvSpPr>
          <p:nvPr/>
        </p:nvSpPr>
        <p:spPr bwMode="auto">
          <a:xfrm>
            <a:off x="2773363" y="2576513"/>
            <a:ext cx="361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/>
              <a:t>O</a:t>
            </a:r>
          </a:p>
        </p:txBody>
      </p:sp>
      <p:sp>
        <p:nvSpPr>
          <p:cNvPr id="239643" name="Text Box 27"/>
          <p:cNvSpPr txBox="1">
            <a:spLocks noChangeArrowheads="1"/>
          </p:cNvSpPr>
          <p:nvPr/>
        </p:nvSpPr>
        <p:spPr bwMode="auto">
          <a:xfrm>
            <a:off x="6445250" y="2576513"/>
            <a:ext cx="24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485862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hu-HU"/>
              <a:t>Spherical mirror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4748" name="Object 12"/>
              <p:cNvSpPr txBox="1">
                <a:spLocks noGrp="1"/>
              </p:cNvSpPr>
              <p:nvPr>
                <p:ph sz="quarter" idx="1"/>
              </p:nvPr>
            </p:nvSpPr>
            <p:spPr bwMode="auto">
              <a:xfrm>
                <a:off x="1165514" y="4081463"/>
                <a:ext cx="1635125" cy="50341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44748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 bwMode="auto">
              <a:xfrm>
                <a:off x="1165514" y="4081463"/>
                <a:ext cx="1635125" cy="503411"/>
              </a:xfrm>
              <a:prstGeom prst="rect">
                <a:avLst/>
              </a:prstGeom>
              <a:blipFill>
                <a:blip r:embed="rId2"/>
                <a:stretch>
                  <a:fillRect l="-111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749" name="Object 13"/>
              <p:cNvSpPr txBox="1">
                <a:spLocks noGrp="1"/>
              </p:cNvSpPr>
              <p:nvPr>
                <p:ph sz="quarter" idx="2"/>
              </p:nvPr>
            </p:nvSpPr>
            <p:spPr bwMode="auto">
              <a:xfrm>
                <a:off x="4787900" y="5084763"/>
                <a:ext cx="887413" cy="6334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475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𝑂𝑀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4749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2"/>
              </p:nvPr>
            </p:nvSpPr>
            <p:spPr bwMode="auto">
              <a:xfrm>
                <a:off x="4787900" y="5084763"/>
                <a:ext cx="887413" cy="6334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751" name="Object 15"/>
              <p:cNvSpPr txBox="1">
                <a:spLocks noGrp="1"/>
              </p:cNvSpPr>
              <p:nvPr>
                <p:ph sz="quarter" idx="3"/>
              </p:nvPr>
            </p:nvSpPr>
            <p:spPr bwMode="auto">
              <a:xfrm>
                <a:off x="1195677" y="4668839"/>
                <a:ext cx="2232422" cy="6334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44751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 bwMode="auto">
              <a:xfrm>
                <a:off x="1195677" y="4668839"/>
                <a:ext cx="2232422" cy="633412"/>
              </a:xfrm>
              <a:prstGeom prst="rect">
                <a:avLst/>
              </a:prstGeom>
              <a:blipFill>
                <a:blip r:embed="rId4"/>
                <a:stretch>
                  <a:fillRect l="-82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4741" name="Text Box 5"/>
          <p:cNvSpPr txBox="1">
            <a:spLocks noChangeArrowheads="1"/>
          </p:cNvSpPr>
          <p:nvPr/>
        </p:nvSpPr>
        <p:spPr bwMode="auto">
          <a:xfrm>
            <a:off x="4913313" y="6538913"/>
            <a:ext cx="41957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Hudson-Nelson: Útban a modern fizikához</a:t>
            </a:r>
          </a:p>
        </p:txBody>
      </p:sp>
      <p:pic>
        <p:nvPicPr>
          <p:cNvPr id="244747" name="Picture 11" descr="szerkeszté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341438"/>
            <a:ext cx="8224837" cy="274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4753" name="Object 17"/>
              <p:cNvSpPr txBox="1">
                <a:spLocks noGrp="1"/>
              </p:cNvSpPr>
              <p:nvPr>
                <p:ph sz="quarter" idx="4"/>
              </p:nvPr>
            </p:nvSpPr>
            <p:spPr bwMode="auto">
              <a:xfrm>
                <a:off x="1187450" y="5229225"/>
                <a:ext cx="1800374" cy="43202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44753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 bwMode="auto">
              <a:xfrm>
                <a:off x="1187450" y="5229225"/>
                <a:ext cx="1800374" cy="4320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755" name="Object 19"/>
              <p:cNvSpPr txBox="1"/>
              <p:nvPr/>
            </p:nvSpPr>
            <p:spPr bwMode="auto">
              <a:xfrm>
                <a:off x="6016625" y="5084763"/>
                <a:ext cx="787400" cy="6334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𝐼𝑀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4755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6625" y="5084763"/>
                <a:ext cx="787400" cy="6334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756" name="Object 20"/>
              <p:cNvSpPr txBox="1"/>
              <p:nvPr/>
            </p:nvSpPr>
            <p:spPr bwMode="auto">
              <a:xfrm>
                <a:off x="7091363" y="5084763"/>
                <a:ext cx="863600" cy="6334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𝐶𝑀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4756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91363" y="5084763"/>
                <a:ext cx="863600" cy="6334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757" name="Object 21"/>
              <p:cNvSpPr txBox="1"/>
              <p:nvPr/>
            </p:nvSpPr>
            <p:spPr bwMode="auto">
              <a:xfrm>
                <a:off x="1187450" y="5734050"/>
                <a:ext cx="2160414" cy="8493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𝑂𝑀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𝐼𝑀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4757" name="Object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7450" y="5734050"/>
                <a:ext cx="2160414" cy="8493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18A8C37D-096B-43E1-8A17-BBD92B326C64}"/>
              </a:ext>
            </a:extLst>
          </p:cNvPr>
          <p:cNvCxnSpPr>
            <a:cxnSpLocks/>
          </p:cNvCxnSpPr>
          <p:nvPr/>
        </p:nvCxnSpPr>
        <p:spPr bwMode="auto">
          <a:xfrm>
            <a:off x="251520" y="5084763"/>
            <a:ext cx="3888432" cy="60497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D44D81BD-0CB8-46BD-B3B0-B7B7BE5DCE76}"/>
              </a:ext>
            </a:extLst>
          </p:cNvPr>
          <p:cNvSpPr txBox="1"/>
          <p:nvPr/>
        </p:nvSpPr>
        <p:spPr>
          <a:xfrm>
            <a:off x="5940152" y="124966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0" dirty="0"/>
              <a:t>P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1491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hu-HU" dirty="0" err="1"/>
              <a:t>Spherical</a:t>
            </a:r>
            <a:r>
              <a:rPr lang="hu-HU" dirty="0"/>
              <a:t> </a:t>
            </a:r>
            <a:r>
              <a:rPr lang="hu-HU" dirty="0" err="1"/>
              <a:t>mirror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835" name="Object 3"/>
              <p:cNvSpPr txBox="1">
                <a:spLocks noGrp="1"/>
              </p:cNvSpPr>
              <p:nvPr>
                <p:ph sz="quarter" idx="1"/>
              </p:nvPr>
            </p:nvSpPr>
            <p:spPr bwMode="auto">
              <a:xfrm>
                <a:off x="1195387" y="4030295"/>
                <a:ext cx="1592263" cy="6000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48835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 bwMode="auto">
              <a:xfrm>
                <a:off x="1195387" y="4030295"/>
                <a:ext cx="1592263" cy="6000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836" name="Object 4"/>
              <p:cNvSpPr txBox="1">
                <a:spLocks noGrp="1"/>
              </p:cNvSpPr>
              <p:nvPr>
                <p:ph sz="quarter" idx="2"/>
              </p:nvPr>
            </p:nvSpPr>
            <p:spPr bwMode="auto">
              <a:xfrm>
                <a:off x="4787900" y="5084763"/>
                <a:ext cx="887413" cy="6334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475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𝑂𝑀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8836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2"/>
              </p:nvPr>
            </p:nvSpPr>
            <p:spPr bwMode="auto">
              <a:xfrm>
                <a:off x="4787900" y="5084763"/>
                <a:ext cx="887413" cy="6334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837" name="Object 5"/>
              <p:cNvSpPr txBox="1">
                <a:spLocks noGrp="1"/>
              </p:cNvSpPr>
              <p:nvPr>
                <p:ph sz="quarter" idx="3"/>
              </p:nvPr>
            </p:nvSpPr>
            <p:spPr bwMode="auto">
              <a:xfrm>
                <a:off x="1203325" y="4571235"/>
                <a:ext cx="1576388" cy="66568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48837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 bwMode="auto">
              <a:xfrm>
                <a:off x="1203325" y="4571235"/>
                <a:ext cx="1576388" cy="6656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838" name="Text Box 6"/>
          <p:cNvSpPr txBox="1">
            <a:spLocks noChangeArrowheads="1"/>
          </p:cNvSpPr>
          <p:nvPr/>
        </p:nvSpPr>
        <p:spPr bwMode="auto">
          <a:xfrm>
            <a:off x="4913313" y="6538913"/>
            <a:ext cx="41957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Hudson-Nelson: Útban a modern fizikához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840" name="Object 8"/>
              <p:cNvSpPr txBox="1">
                <a:spLocks noGrp="1"/>
              </p:cNvSpPr>
              <p:nvPr>
                <p:ph sz="quarter" idx="4"/>
              </p:nvPr>
            </p:nvSpPr>
            <p:spPr bwMode="auto">
              <a:xfrm>
                <a:off x="1198562" y="5252244"/>
                <a:ext cx="1592263" cy="6334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48840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 bwMode="auto">
              <a:xfrm>
                <a:off x="1198562" y="5252244"/>
                <a:ext cx="1592263" cy="6334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841" name="Object 9"/>
              <p:cNvSpPr txBox="1"/>
              <p:nvPr/>
            </p:nvSpPr>
            <p:spPr bwMode="auto">
              <a:xfrm>
                <a:off x="6016625" y="5084763"/>
                <a:ext cx="787400" cy="6334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𝐼𝑀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8841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6625" y="5084763"/>
                <a:ext cx="787400" cy="6334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842" name="Object 10"/>
              <p:cNvSpPr txBox="1"/>
              <p:nvPr/>
            </p:nvSpPr>
            <p:spPr bwMode="auto">
              <a:xfrm>
                <a:off x="7091363" y="5084763"/>
                <a:ext cx="863600" cy="6334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𝐶𝑀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8842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91363" y="5084763"/>
                <a:ext cx="863600" cy="6334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843" name="Object 11"/>
              <p:cNvSpPr txBox="1"/>
              <p:nvPr/>
            </p:nvSpPr>
            <p:spPr bwMode="auto">
              <a:xfrm>
                <a:off x="1198562" y="5734050"/>
                <a:ext cx="2581349" cy="9353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𝑂𝑀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𝐼𝑀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843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8562" y="5734050"/>
                <a:ext cx="2581349" cy="9353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8844" name="Picture 12" descr="szerkesztes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289050"/>
            <a:ext cx="7561262" cy="25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5A0A586B-6FBD-483E-8BA7-1277797F32C9}"/>
              </a:ext>
            </a:extLst>
          </p:cNvPr>
          <p:cNvCxnSpPr>
            <a:cxnSpLocks/>
          </p:cNvCxnSpPr>
          <p:nvPr/>
        </p:nvCxnSpPr>
        <p:spPr bwMode="auto">
          <a:xfrm>
            <a:off x="251520" y="5084763"/>
            <a:ext cx="3888432" cy="60497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5B1757B2-D689-4DDF-85B7-D1395C307AB2}"/>
              </a:ext>
            </a:extLst>
          </p:cNvPr>
          <p:cNvSpPr txBox="1"/>
          <p:nvPr/>
        </p:nvSpPr>
        <p:spPr>
          <a:xfrm flipH="1">
            <a:off x="4355976" y="1556792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0" dirty="0"/>
              <a:t>P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927361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hu-HU"/>
              <a:t>Spherical mirror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907" name="Object 3"/>
              <p:cNvSpPr txBox="1">
                <a:spLocks noGrp="1"/>
              </p:cNvSpPr>
              <p:nvPr>
                <p:ph sz="quarter" idx="1"/>
              </p:nvPr>
            </p:nvSpPr>
            <p:spPr bwMode="auto">
              <a:xfrm>
                <a:off x="1187450" y="3883027"/>
                <a:ext cx="1592263" cy="5889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1907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 bwMode="auto">
              <a:xfrm>
                <a:off x="1187450" y="3883027"/>
                <a:ext cx="1592263" cy="5889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908" name="Object 4"/>
              <p:cNvSpPr txBox="1">
                <a:spLocks noGrp="1"/>
              </p:cNvSpPr>
              <p:nvPr>
                <p:ph sz="quarter" idx="2"/>
              </p:nvPr>
            </p:nvSpPr>
            <p:spPr bwMode="auto">
              <a:xfrm>
                <a:off x="4787900" y="5084763"/>
                <a:ext cx="887413" cy="6334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475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𝑂𝑀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1908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2"/>
              </p:nvPr>
            </p:nvSpPr>
            <p:spPr bwMode="auto">
              <a:xfrm>
                <a:off x="4787900" y="5084763"/>
                <a:ext cx="887413" cy="6334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909" name="Object 5"/>
              <p:cNvSpPr txBox="1">
                <a:spLocks noGrp="1"/>
              </p:cNvSpPr>
              <p:nvPr>
                <p:ph sz="quarter" idx="3"/>
              </p:nvPr>
            </p:nvSpPr>
            <p:spPr bwMode="auto">
              <a:xfrm>
                <a:off x="1187450" y="4471989"/>
                <a:ext cx="2088406" cy="53974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1909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 bwMode="auto">
              <a:xfrm>
                <a:off x="1187450" y="4471989"/>
                <a:ext cx="2088406" cy="5397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910" name="Text Box 6"/>
          <p:cNvSpPr txBox="1">
            <a:spLocks noChangeArrowheads="1"/>
          </p:cNvSpPr>
          <p:nvPr/>
        </p:nvSpPr>
        <p:spPr bwMode="auto">
          <a:xfrm>
            <a:off x="4913313" y="6538913"/>
            <a:ext cx="41957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Hudson-Nelson: Útban a modern fizikához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911" name="Object 7"/>
              <p:cNvSpPr txBox="1">
                <a:spLocks noGrp="1"/>
              </p:cNvSpPr>
              <p:nvPr>
                <p:ph sz="quarter" idx="4"/>
              </p:nvPr>
            </p:nvSpPr>
            <p:spPr bwMode="auto">
              <a:xfrm>
                <a:off x="1187450" y="5229225"/>
                <a:ext cx="1728366" cy="4889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1911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 bwMode="auto">
              <a:xfrm>
                <a:off x="1187450" y="5229225"/>
                <a:ext cx="1728366" cy="4889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912" name="Object 8"/>
              <p:cNvSpPr txBox="1"/>
              <p:nvPr/>
            </p:nvSpPr>
            <p:spPr bwMode="auto">
              <a:xfrm>
                <a:off x="6016625" y="5084763"/>
                <a:ext cx="787400" cy="6334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𝐼𝑀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1912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6625" y="5084763"/>
                <a:ext cx="787400" cy="6334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913" name="Object 9"/>
              <p:cNvSpPr txBox="1"/>
              <p:nvPr/>
            </p:nvSpPr>
            <p:spPr bwMode="auto">
              <a:xfrm>
                <a:off x="7091363" y="5084763"/>
                <a:ext cx="863600" cy="6334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𝐶𝑀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1913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91363" y="5084763"/>
                <a:ext cx="863600" cy="6334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914" name="Object 10"/>
              <p:cNvSpPr txBox="1"/>
              <p:nvPr/>
            </p:nvSpPr>
            <p:spPr bwMode="auto">
              <a:xfrm>
                <a:off x="1198562" y="5734050"/>
                <a:ext cx="2221309" cy="8048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𝑂𝑀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𝐼𝑀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1914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8562" y="5734050"/>
                <a:ext cx="2221309" cy="8048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1916" name="Picture 12" descr="szerkesztes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484313"/>
            <a:ext cx="60198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09D76055-0032-4D4D-B58A-535F7368F202}"/>
              </a:ext>
            </a:extLst>
          </p:cNvPr>
          <p:cNvCxnSpPr>
            <a:cxnSpLocks/>
          </p:cNvCxnSpPr>
          <p:nvPr/>
        </p:nvCxnSpPr>
        <p:spPr bwMode="auto">
          <a:xfrm>
            <a:off x="251520" y="5084763"/>
            <a:ext cx="3888432" cy="60497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4EDFE2F1-1309-414A-B07A-F95D5B240649}"/>
              </a:ext>
            </a:extLst>
          </p:cNvPr>
          <p:cNvSpPr txBox="1"/>
          <p:nvPr/>
        </p:nvSpPr>
        <p:spPr>
          <a:xfrm>
            <a:off x="4202965" y="1923664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0" dirty="0"/>
              <a:t>P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557790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Spherical mirror</a:t>
            </a:r>
          </a:p>
        </p:txBody>
      </p:sp>
      <p:sp>
        <p:nvSpPr>
          <p:cNvPr id="252934" name="Text Box 6"/>
          <p:cNvSpPr txBox="1">
            <a:spLocks noChangeArrowheads="1"/>
          </p:cNvSpPr>
          <p:nvPr/>
        </p:nvSpPr>
        <p:spPr bwMode="auto">
          <a:xfrm>
            <a:off x="4913313" y="6538913"/>
            <a:ext cx="41957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Hudson-Nelson: Útban a modern fizikához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938" name="Object 10"/>
              <p:cNvSpPr txBox="1"/>
              <p:nvPr/>
            </p:nvSpPr>
            <p:spPr bwMode="auto">
              <a:xfrm>
                <a:off x="1446213" y="5734050"/>
                <a:ext cx="1685627" cy="9353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2938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6213" y="5734050"/>
                <a:ext cx="1685627" cy="9353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2944" name="Picture 16" descr="foc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773238"/>
            <a:ext cx="45529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2945" name="Object 17"/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4187825" y="5805488"/>
                <a:ext cx="1176263" cy="86387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2945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187825" y="5805488"/>
                <a:ext cx="1176263" cy="8638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4926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hu-HU"/>
              <a:t>Spherical mirror</a:t>
            </a:r>
          </a:p>
        </p:txBody>
      </p:sp>
      <p:sp>
        <p:nvSpPr>
          <p:cNvPr id="249862" name="Text Box 6"/>
          <p:cNvSpPr txBox="1">
            <a:spLocks noChangeArrowheads="1"/>
          </p:cNvSpPr>
          <p:nvPr/>
        </p:nvSpPr>
        <p:spPr bwMode="auto">
          <a:xfrm>
            <a:off x="4913313" y="6538913"/>
            <a:ext cx="41957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Hudson-Nelson: Útban a modern fizikához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866" name="Object 10"/>
              <p:cNvSpPr txBox="1"/>
              <p:nvPr/>
            </p:nvSpPr>
            <p:spPr bwMode="auto">
              <a:xfrm>
                <a:off x="914400" y="1893888"/>
                <a:ext cx="1785392" cy="1143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9866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1893888"/>
                <a:ext cx="1785392" cy="1143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9874" name="Text Box 18"/>
          <p:cNvSpPr txBox="1">
            <a:spLocks noChangeArrowheads="1"/>
          </p:cNvSpPr>
          <p:nvPr/>
        </p:nvSpPr>
        <p:spPr bwMode="auto">
          <a:xfrm>
            <a:off x="684213" y="3382963"/>
            <a:ext cx="606448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hu-HU" sz="2400" dirty="0"/>
              <a:t> o &gt; 0 </a:t>
            </a:r>
            <a:r>
              <a:rPr lang="hu-HU" sz="2400" dirty="0" err="1"/>
              <a:t>if</a:t>
            </a:r>
            <a:r>
              <a:rPr lang="hu-HU" sz="2400" dirty="0"/>
              <a:t> </a:t>
            </a:r>
            <a:r>
              <a:rPr lang="hu-HU" sz="2400" dirty="0" err="1"/>
              <a:t>incident</a:t>
            </a:r>
            <a:r>
              <a:rPr lang="hu-HU" sz="2400" dirty="0"/>
              <a:t> </a:t>
            </a:r>
            <a:r>
              <a:rPr lang="hu-HU" sz="2400" dirty="0" err="1"/>
              <a:t>beams</a:t>
            </a:r>
            <a:r>
              <a:rPr lang="hu-HU" sz="2400" dirty="0"/>
              <a:t> </a:t>
            </a:r>
            <a:r>
              <a:rPr lang="hu-HU" sz="2400" dirty="0" err="1"/>
              <a:t>are</a:t>
            </a:r>
            <a:r>
              <a:rPr lang="hu-HU" sz="2400" dirty="0"/>
              <a:t> </a:t>
            </a:r>
            <a:r>
              <a:rPr lang="hu-HU" sz="2400" dirty="0" err="1"/>
              <a:t>divergent</a:t>
            </a:r>
            <a:endParaRPr lang="hu-HU" sz="2400" dirty="0"/>
          </a:p>
          <a:p>
            <a:pPr>
              <a:buFontTx/>
              <a:buChar char="•"/>
            </a:pPr>
            <a:endParaRPr lang="hu-HU" sz="2400" dirty="0"/>
          </a:p>
          <a:p>
            <a:pPr>
              <a:buFontTx/>
              <a:buChar char="•"/>
            </a:pPr>
            <a:r>
              <a:rPr lang="hu-HU" sz="2400" dirty="0"/>
              <a:t> i &gt; 0 </a:t>
            </a:r>
            <a:r>
              <a:rPr lang="hu-HU" sz="2400" dirty="0" err="1"/>
              <a:t>if</a:t>
            </a:r>
            <a:r>
              <a:rPr lang="hu-HU" sz="2400" dirty="0"/>
              <a:t> </a:t>
            </a:r>
            <a:r>
              <a:rPr lang="hu-HU" sz="2400" dirty="0" err="1"/>
              <a:t>reflected</a:t>
            </a:r>
            <a:r>
              <a:rPr lang="hu-HU" sz="2400" dirty="0"/>
              <a:t> </a:t>
            </a:r>
            <a:r>
              <a:rPr lang="hu-HU" sz="2400" dirty="0" err="1"/>
              <a:t>beams</a:t>
            </a:r>
            <a:r>
              <a:rPr lang="hu-HU" sz="2400" dirty="0"/>
              <a:t> </a:t>
            </a:r>
            <a:r>
              <a:rPr lang="hu-HU" sz="2400" dirty="0" err="1"/>
              <a:t>are</a:t>
            </a:r>
            <a:r>
              <a:rPr lang="hu-HU" sz="2400" dirty="0"/>
              <a:t> </a:t>
            </a:r>
            <a:r>
              <a:rPr lang="hu-HU" sz="2400" dirty="0" err="1"/>
              <a:t>convergent</a:t>
            </a:r>
            <a:endParaRPr lang="hu-HU" sz="2400" dirty="0"/>
          </a:p>
          <a:p>
            <a:pPr>
              <a:buFontTx/>
              <a:buChar char="•"/>
            </a:pPr>
            <a:endParaRPr lang="hu-HU" sz="2400" dirty="0"/>
          </a:p>
          <a:p>
            <a:pPr>
              <a:buFontTx/>
              <a:buChar char="•"/>
            </a:pPr>
            <a:r>
              <a:rPr lang="hu-HU" sz="2400" dirty="0"/>
              <a:t> f &gt; 0 </a:t>
            </a:r>
            <a:r>
              <a:rPr lang="hu-HU" sz="2400" dirty="0" err="1"/>
              <a:t>if</a:t>
            </a:r>
            <a:r>
              <a:rPr lang="hu-HU" sz="2400" dirty="0"/>
              <a:t> </a:t>
            </a:r>
            <a:r>
              <a:rPr lang="hu-HU" sz="2400" dirty="0" err="1"/>
              <a:t>the</a:t>
            </a:r>
            <a:r>
              <a:rPr lang="hu-HU" sz="2400" dirty="0"/>
              <a:t> </a:t>
            </a:r>
            <a:r>
              <a:rPr lang="hu-HU" sz="2400" dirty="0" err="1"/>
              <a:t>mirror</a:t>
            </a:r>
            <a:r>
              <a:rPr lang="hu-HU" sz="2400" dirty="0"/>
              <a:t> is </a:t>
            </a:r>
            <a:r>
              <a:rPr lang="hu-HU" sz="2400" dirty="0" err="1"/>
              <a:t>concave</a:t>
            </a:r>
            <a:endParaRPr lang="hu-H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875" name="Object 19"/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3635375" y="1916113"/>
                <a:ext cx="989013" cy="9509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00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9875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3635375" y="1916113"/>
                <a:ext cx="989013" cy="950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8184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Spherical mirror</a:t>
            </a:r>
          </a:p>
        </p:txBody>
      </p:sp>
      <p:pic>
        <p:nvPicPr>
          <p:cNvPr id="264195" name="Picture 3" descr="2000px-Concavemirror_raydiagram_2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268413"/>
            <a:ext cx="6143625" cy="552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4196" name="Text Box 4"/>
          <p:cNvSpPr txBox="1">
            <a:spLocks noChangeArrowheads="1"/>
          </p:cNvSpPr>
          <p:nvPr/>
        </p:nvSpPr>
        <p:spPr bwMode="auto">
          <a:xfrm>
            <a:off x="651033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www.wikipedia.org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523F9EA3-49CD-4283-8021-495B96A8D091}"/>
              </a:ext>
            </a:extLst>
          </p:cNvPr>
          <p:cNvSpPr txBox="1"/>
          <p:nvPr/>
        </p:nvSpPr>
        <p:spPr>
          <a:xfrm>
            <a:off x="1954312" y="278092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3FD0608-EB7C-4785-A45A-12EC56412120}"/>
              </a:ext>
            </a:extLst>
          </p:cNvPr>
          <p:cNvSpPr txBox="1"/>
          <p:nvPr/>
        </p:nvSpPr>
        <p:spPr>
          <a:xfrm>
            <a:off x="1954312" y="395351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8B797EF4-8317-413A-8E81-B65AFB6FFA1F}"/>
              </a:ext>
            </a:extLst>
          </p:cNvPr>
          <p:cNvSpPr txBox="1"/>
          <p:nvPr/>
        </p:nvSpPr>
        <p:spPr>
          <a:xfrm>
            <a:off x="4646559" y="379360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CE1542C-0516-4CFB-B398-4127C9BCBDD3}"/>
              </a:ext>
            </a:extLst>
          </p:cNvPr>
          <p:cNvSpPr txBox="1"/>
          <p:nvPr/>
        </p:nvSpPr>
        <p:spPr>
          <a:xfrm>
            <a:off x="3062404" y="366371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C00000"/>
                </a:solidFill>
              </a:rPr>
              <a:t>D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BD931A1-AEDD-450D-A15E-A94F724C08B2}"/>
              </a:ext>
            </a:extLst>
          </p:cNvPr>
          <p:cNvSpPr txBox="1"/>
          <p:nvPr/>
        </p:nvSpPr>
        <p:spPr>
          <a:xfrm>
            <a:off x="2915816" y="43413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C0000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504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Reminder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1411" y="1960240"/>
            <a:ext cx="4038600" cy="4277072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hu-HU" sz="2800" dirty="0"/>
              <a:t>Maxwell </a:t>
            </a:r>
            <a:r>
              <a:rPr lang="hu-HU" sz="2800" dirty="0" err="1"/>
              <a:t>equations</a:t>
            </a:r>
            <a:r>
              <a:rPr lang="hu-HU" sz="2800" dirty="0"/>
              <a:t>:</a:t>
            </a:r>
          </a:p>
          <a:p>
            <a:pPr>
              <a:lnSpc>
                <a:spcPct val="90000"/>
              </a:lnSpc>
              <a:buFontTx/>
              <a:buNone/>
            </a:pPr>
            <a:endParaRPr lang="hu-HU" sz="2800" dirty="0"/>
          </a:p>
          <a:p>
            <a:pPr>
              <a:lnSpc>
                <a:spcPct val="90000"/>
              </a:lnSpc>
              <a:buFontTx/>
              <a:buNone/>
            </a:pPr>
            <a:endParaRPr lang="hu-HU" sz="2800" dirty="0"/>
          </a:p>
          <a:p>
            <a:pPr>
              <a:lnSpc>
                <a:spcPct val="90000"/>
              </a:lnSpc>
              <a:buFontTx/>
              <a:buNone/>
            </a:pPr>
            <a:endParaRPr lang="hu-HU" sz="2800" dirty="0"/>
          </a:p>
          <a:p>
            <a:pPr>
              <a:lnSpc>
                <a:spcPct val="90000"/>
              </a:lnSpc>
              <a:buFontTx/>
              <a:buNone/>
            </a:pPr>
            <a:br>
              <a:rPr lang="hu-HU" sz="2800" dirty="0"/>
            </a:br>
            <a:endParaRPr lang="hu-HU" sz="2800" dirty="0"/>
          </a:p>
          <a:p>
            <a:pPr>
              <a:lnSpc>
                <a:spcPct val="90000"/>
              </a:lnSpc>
              <a:buFontTx/>
              <a:buNone/>
            </a:pPr>
            <a:endParaRPr lang="hu-HU" sz="1800" dirty="0"/>
          </a:p>
          <a:p>
            <a:pPr>
              <a:lnSpc>
                <a:spcPct val="90000"/>
              </a:lnSpc>
              <a:buFontTx/>
              <a:buNone/>
            </a:pPr>
            <a:endParaRPr lang="hu-HU" sz="2800" dirty="0"/>
          </a:p>
          <a:p>
            <a:pPr>
              <a:lnSpc>
                <a:spcPct val="90000"/>
              </a:lnSpc>
              <a:buFontTx/>
              <a:buNone/>
            </a:pPr>
            <a:r>
              <a:rPr lang="hu-HU" sz="2800" dirty="0" err="1"/>
              <a:t>Continuity</a:t>
            </a:r>
            <a:r>
              <a:rPr lang="hu-HU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030" name="Object 14"/>
              <p:cNvSpPr txBox="1">
                <a:spLocks noGrp="1"/>
              </p:cNvSpPr>
              <p:nvPr>
                <p:ph sz="quarter" idx="2"/>
              </p:nvPr>
            </p:nvSpPr>
            <p:spPr bwMode="auto">
              <a:xfrm>
                <a:off x="4151386" y="5337671"/>
                <a:ext cx="3949006" cy="6985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nary>
                        <m:naryPr>
                          <m:chr m:val="∭"/>
                          <m:limLoc m:val="undOvr"/>
                          <m:supHide m:val="on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∯"/>
                          <m:limLoc m:val="undOvr"/>
                          <m:supHide m:val="on"/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bar>
                            <m:bar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ba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bar>
                            <m:bar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bar>
                        </m:e>
                      </m:nary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6030" name="Object 1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"/>
              </p:nvPr>
            </p:nvSpPr>
            <p:spPr bwMode="auto">
              <a:xfrm>
                <a:off x="4151386" y="5337671"/>
                <a:ext cx="3949006" cy="698500"/>
              </a:xfrm>
              <a:prstGeom prst="rect">
                <a:avLst/>
              </a:prstGeom>
              <a:blipFill>
                <a:blip r:embed="rId2"/>
                <a:stretch>
                  <a:fillRect b="-1140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024" name="Object 8"/>
              <p:cNvSpPr txBox="1"/>
              <p:nvPr/>
            </p:nvSpPr>
            <p:spPr bwMode="auto">
              <a:xfrm>
                <a:off x="4124324" y="1785938"/>
                <a:ext cx="2967955" cy="7635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∯"/>
                          <m:limLoc m:val="undOvr"/>
                          <m:supHide m:val="on"/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hu-H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ba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bar>
                        </m:e>
                      </m:nary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hu-H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hu-H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∭"/>
                          <m:limLoc m:val="undOvr"/>
                          <m:sup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024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24324" y="1785938"/>
                <a:ext cx="2967955" cy="763587"/>
              </a:xfrm>
              <a:prstGeom prst="rect">
                <a:avLst/>
              </a:prstGeom>
              <a:blipFill>
                <a:blip r:embed="rId3"/>
                <a:stretch>
                  <a:fillRect b="-160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025" name="Object 9"/>
              <p:cNvSpPr txBox="1"/>
              <p:nvPr/>
            </p:nvSpPr>
            <p:spPr bwMode="auto">
              <a:xfrm>
                <a:off x="4152155" y="2623815"/>
                <a:ext cx="1473200" cy="762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∯"/>
                          <m:limLoc m:val="undOvr"/>
                          <m:supHide m:val="on"/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bar>
                            <m:bar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ba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bar>
                            <m:bar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bar>
                        </m:e>
                      </m:nary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6025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52155" y="2623815"/>
                <a:ext cx="1473200" cy="76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026" name="Object 10"/>
              <p:cNvSpPr txBox="1"/>
              <p:nvPr/>
            </p:nvSpPr>
            <p:spPr bwMode="auto">
              <a:xfrm>
                <a:off x="4152155" y="4149080"/>
                <a:ext cx="4308277" cy="889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pHide m:val="on"/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bar>
                            <m:barPr>
                              <m:ctrlP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hu-H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ba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bar>
                        </m:e>
                      </m:nary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∬"/>
                          <m:limLoc m:val="undOvr"/>
                          <m:sup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ba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bar>
                        </m:e>
                      </m:nary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hu-HU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hu-HU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sup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hu-H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ba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ba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026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52155" y="4149080"/>
                <a:ext cx="4308277" cy="889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027" name="Object 11"/>
              <p:cNvSpPr txBox="1"/>
              <p:nvPr/>
            </p:nvSpPr>
            <p:spPr bwMode="auto">
              <a:xfrm>
                <a:off x="4124051" y="3284984"/>
                <a:ext cx="2692400" cy="889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limLoc m:val="undOvr"/>
                          <m:sup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ba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bar>
                        </m:e>
                      </m:nary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sup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ba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ba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027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24051" y="3284984"/>
                <a:ext cx="2692400" cy="889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181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00" name="Rectangle 4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Spherical mirror</a:t>
            </a:r>
          </a:p>
        </p:txBody>
      </p:sp>
      <p:pic>
        <p:nvPicPr>
          <p:cNvPr id="260102" name="Picture 6" descr="2000px-Image-Concavemirror_raydiagram_2F_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196975"/>
            <a:ext cx="6157912" cy="55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103" name="Text Box 7"/>
          <p:cNvSpPr txBox="1">
            <a:spLocks noChangeArrowheads="1"/>
          </p:cNvSpPr>
          <p:nvPr/>
        </p:nvSpPr>
        <p:spPr bwMode="auto">
          <a:xfrm>
            <a:off x="651033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www.wikipedia.org</a:t>
            </a:r>
          </a:p>
        </p:txBody>
      </p:sp>
    </p:spTree>
    <p:extLst>
      <p:ext uri="{BB962C8B-B14F-4D97-AF65-F5344CB8AC3E}">
        <p14:creationId xmlns:p14="http://schemas.microsoft.com/office/powerpoint/2010/main" val="1272443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Spherical mirror</a:t>
            </a:r>
          </a:p>
        </p:txBody>
      </p:sp>
      <p:pic>
        <p:nvPicPr>
          <p:cNvPr id="261123" name="Picture 3" descr="2000px-Concavemirror_raydiagram_2F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268413"/>
            <a:ext cx="6189662" cy="557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1124" name="Text Box 4"/>
          <p:cNvSpPr txBox="1">
            <a:spLocks noChangeArrowheads="1"/>
          </p:cNvSpPr>
          <p:nvPr/>
        </p:nvSpPr>
        <p:spPr bwMode="auto">
          <a:xfrm>
            <a:off x="651033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www.wikipedia.org</a:t>
            </a:r>
          </a:p>
        </p:txBody>
      </p:sp>
    </p:spTree>
    <p:extLst>
      <p:ext uri="{BB962C8B-B14F-4D97-AF65-F5344CB8AC3E}">
        <p14:creationId xmlns:p14="http://schemas.microsoft.com/office/powerpoint/2010/main" val="2332680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Spherical mirror</a:t>
            </a:r>
          </a:p>
        </p:txBody>
      </p:sp>
      <p:pic>
        <p:nvPicPr>
          <p:cNvPr id="262147" name="Picture 3" descr="2000px-Concavemirror_raydiagram_F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25" y="1171575"/>
            <a:ext cx="6189663" cy="557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2148" name="Text Box 4"/>
          <p:cNvSpPr txBox="1">
            <a:spLocks noChangeArrowheads="1"/>
          </p:cNvSpPr>
          <p:nvPr/>
        </p:nvSpPr>
        <p:spPr bwMode="auto">
          <a:xfrm>
            <a:off x="651033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www.wikipedia.org</a:t>
            </a:r>
          </a:p>
        </p:txBody>
      </p:sp>
    </p:spTree>
    <p:extLst>
      <p:ext uri="{BB962C8B-B14F-4D97-AF65-F5344CB8AC3E}">
        <p14:creationId xmlns:p14="http://schemas.microsoft.com/office/powerpoint/2010/main" val="1097891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Spherical mirror</a:t>
            </a:r>
          </a:p>
        </p:txBody>
      </p:sp>
      <p:pic>
        <p:nvPicPr>
          <p:cNvPr id="263171" name="Picture 3" descr="2000px-Concavemirror_raydiagram_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1196975"/>
            <a:ext cx="6189663" cy="557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3172" name="Text Box 4"/>
          <p:cNvSpPr txBox="1">
            <a:spLocks noChangeArrowheads="1"/>
          </p:cNvSpPr>
          <p:nvPr/>
        </p:nvSpPr>
        <p:spPr bwMode="auto">
          <a:xfrm>
            <a:off x="651033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www.wikipedia.org</a:t>
            </a:r>
          </a:p>
        </p:txBody>
      </p:sp>
    </p:spTree>
    <p:extLst>
      <p:ext uri="{BB962C8B-B14F-4D97-AF65-F5344CB8AC3E}">
        <p14:creationId xmlns:p14="http://schemas.microsoft.com/office/powerpoint/2010/main" val="4174965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Spherical mirror</a:t>
            </a:r>
          </a:p>
        </p:txBody>
      </p:sp>
      <p:pic>
        <p:nvPicPr>
          <p:cNvPr id="265219" name="Picture 3" descr="2000px-Convexmirror_ray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2349500"/>
            <a:ext cx="6194425" cy="388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5220" name="Text Box 4"/>
          <p:cNvSpPr txBox="1">
            <a:spLocks noChangeArrowheads="1"/>
          </p:cNvSpPr>
          <p:nvPr/>
        </p:nvSpPr>
        <p:spPr bwMode="auto">
          <a:xfrm>
            <a:off x="651033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www.wikipedia.org</a:t>
            </a:r>
          </a:p>
        </p:txBody>
      </p:sp>
    </p:spTree>
    <p:extLst>
      <p:ext uri="{BB962C8B-B14F-4D97-AF65-F5344CB8AC3E}">
        <p14:creationId xmlns:p14="http://schemas.microsoft.com/office/powerpoint/2010/main" val="1952306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 dirty="0" err="1">
                <a:solidFill>
                  <a:schemeClr val="tx2"/>
                </a:solidFill>
              </a:rPr>
              <a:t>Reminder</a:t>
            </a:r>
            <a:r>
              <a:rPr lang="hu-HU" sz="4400" b="0" dirty="0">
                <a:solidFill>
                  <a:schemeClr val="tx2"/>
                </a:solidFill>
              </a:rPr>
              <a:t>: </a:t>
            </a:r>
            <a:r>
              <a:rPr lang="hu-HU" sz="4400" b="0" dirty="0" err="1">
                <a:solidFill>
                  <a:schemeClr val="tx2"/>
                </a:solidFill>
              </a:rPr>
              <a:t>Snell’s</a:t>
            </a:r>
            <a:r>
              <a:rPr lang="hu-HU" sz="4400" b="0" dirty="0">
                <a:solidFill>
                  <a:schemeClr val="tx2"/>
                </a:solidFill>
              </a:rPr>
              <a:t> </a:t>
            </a:r>
            <a:r>
              <a:rPr lang="hu-HU" sz="4400" b="0" dirty="0" err="1">
                <a:solidFill>
                  <a:schemeClr val="tx2"/>
                </a:solidFill>
              </a:rPr>
              <a:t>law</a:t>
            </a:r>
            <a:endParaRPr lang="hu-HU" sz="4400" b="0" dirty="0">
              <a:solidFill>
                <a:schemeClr val="tx2"/>
              </a:solidFill>
            </a:endParaRPr>
          </a:p>
        </p:txBody>
      </p:sp>
      <p:sp>
        <p:nvSpPr>
          <p:cNvPr id="272388" name="Text Box 4"/>
          <p:cNvSpPr txBox="1">
            <a:spLocks noChangeArrowheads="1"/>
          </p:cNvSpPr>
          <p:nvPr/>
        </p:nvSpPr>
        <p:spPr bwMode="auto">
          <a:xfrm>
            <a:off x="651033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www.wikipedia.org</a:t>
            </a:r>
          </a:p>
        </p:txBody>
      </p:sp>
      <p:pic>
        <p:nvPicPr>
          <p:cNvPr id="272389" name="Picture 5" descr="Huygens_Refracted_Wav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1341438"/>
            <a:ext cx="4176712" cy="31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2390" name="Object 6"/>
              <p:cNvSpPr txBox="1"/>
              <p:nvPr/>
            </p:nvSpPr>
            <p:spPr bwMode="auto">
              <a:xfrm>
                <a:off x="770164" y="1963057"/>
                <a:ext cx="1399042" cy="88987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2390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0164" y="1963057"/>
                <a:ext cx="1399042" cy="8898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391" name="Object 7"/>
              <p:cNvSpPr txBox="1"/>
              <p:nvPr/>
            </p:nvSpPr>
            <p:spPr bwMode="auto">
              <a:xfrm>
                <a:off x="2771774" y="1904999"/>
                <a:ext cx="1368425" cy="101915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2391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1774" y="1904999"/>
                <a:ext cx="1368425" cy="10191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392" name="Object 8"/>
              <p:cNvSpPr txBox="1"/>
              <p:nvPr/>
            </p:nvSpPr>
            <p:spPr bwMode="auto">
              <a:xfrm>
                <a:off x="785813" y="2924175"/>
                <a:ext cx="1368424" cy="101915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2392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5813" y="2924175"/>
                <a:ext cx="1368424" cy="1019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393" name="Object 9"/>
              <p:cNvSpPr txBox="1"/>
              <p:nvPr/>
            </p:nvSpPr>
            <p:spPr bwMode="auto">
              <a:xfrm>
                <a:off x="2771774" y="2924174"/>
                <a:ext cx="1498599" cy="10858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𝐴𝑁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2393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1774" y="2924174"/>
                <a:ext cx="1498599" cy="10858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394" name="Object 10"/>
              <p:cNvSpPr txBox="1"/>
              <p:nvPr/>
            </p:nvSpPr>
            <p:spPr bwMode="auto">
              <a:xfrm>
                <a:off x="1526851" y="3876974"/>
                <a:ext cx="2332682" cy="73501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𝐶𝐵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2394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6851" y="3876974"/>
                <a:ext cx="2332682" cy="7350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395" name="Object 11"/>
              <p:cNvSpPr txBox="1"/>
              <p:nvPr/>
            </p:nvSpPr>
            <p:spPr bwMode="auto">
              <a:xfrm>
                <a:off x="1519238" y="5186362"/>
                <a:ext cx="1900634" cy="63499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𝐶𝐵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2395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9238" y="5186362"/>
                <a:ext cx="1900634" cy="6349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396" name="Object 12"/>
              <p:cNvSpPr txBox="1"/>
              <p:nvPr/>
            </p:nvSpPr>
            <p:spPr bwMode="auto">
              <a:xfrm>
                <a:off x="558800" y="6051550"/>
                <a:ext cx="1420813" cy="3302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𝐶𝐵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2396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800" y="6051550"/>
                <a:ext cx="1420813" cy="3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397" name="Object 13"/>
              <p:cNvSpPr txBox="1"/>
              <p:nvPr/>
            </p:nvSpPr>
            <p:spPr bwMode="auto">
              <a:xfrm>
                <a:off x="2641600" y="6051550"/>
                <a:ext cx="1498600" cy="3302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𝐴𝑁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2397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41600" y="6051550"/>
                <a:ext cx="1498600" cy="3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398" name="Object 14"/>
              <p:cNvSpPr txBox="1"/>
              <p:nvPr/>
            </p:nvSpPr>
            <p:spPr bwMode="auto">
              <a:xfrm>
                <a:off x="5454649" y="5092700"/>
                <a:ext cx="2170113" cy="42386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2398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54649" y="5092700"/>
                <a:ext cx="2170113" cy="42386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399" name="Line 15"/>
          <p:cNvSpPr>
            <a:spLocks noChangeShapeType="1"/>
          </p:cNvSpPr>
          <p:nvPr/>
        </p:nvSpPr>
        <p:spPr bwMode="auto">
          <a:xfrm>
            <a:off x="3563938" y="5373688"/>
            <a:ext cx="14398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V="1">
            <a:off x="1043608" y="5516562"/>
            <a:ext cx="792088" cy="63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 flipH="1" flipV="1">
            <a:off x="2771773" y="5516562"/>
            <a:ext cx="360066" cy="63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10">
                <a:extLst>
                  <a:ext uri="{FF2B5EF4-FFF2-40B4-BE49-F238E27FC236}">
                    <a16:creationId xmlns:a16="http://schemas.microsoft.com/office/drawing/2014/main" id="{71D6BFD5-B50D-4CEF-90AE-73A49F5FC520}"/>
                  </a:ext>
                </a:extLst>
              </p:cNvPr>
              <p:cNvSpPr txBox="1"/>
              <p:nvPr/>
            </p:nvSpPr>
            <p:spPr bwMode="auto">
              <a:xfrm>
                <a:off x="1466056" y="4416777"/>
                <a:ext cx="2332682" cy="73501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𝐶𝐵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Object 10">
                <a:extLst>
                  <a:ext uri="{FF2B5EF4-FFF2-40B4-BE49-F238E27FC236}">
                    <a16:creationId xmlns:a16="http://schemas.microsoft.com/office/drawing/2014/main" id="{71D6BFD5-B50D-4CEF-90AE-73A49F5F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66056" y="4416777"/>
                <a:ext cx="2332682" cy="7350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590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 dirty="0">
                <a:solidFill>
                  <a:schemeClr val="tx2"/>
                </a:solidFill>
              </a:rPr>
              <a:t>Total </a:t>
            </a:r>
            <a:r>
              <a:rPr lang="hu-HU" sz="4400" b="0" dirty="0" err="1">
                <a:solidFill>
                  <a:schemeClr val="tx2"/>
                </a:solidFill>
              </a:rPr>
              <a:t>internal</a:t>
            </a:r>
            <a:r>
              <a:rPr lang="hu-HU" sz="4400" b="0" dirty="0">
                <a:solidFill>
                  <a:schemeClr val="tx2"/>
                </a:solidFill>
              </a:rPr>
              <a:t> </a:t>
            </a:r>
            <a:r>
              <a:rPr lang="hu-HU" sz="4400" b="0" dirty="0" err="1">
                <a:solidFill>
                  <a:schemeClr val="tx2"/>
                </a:solidFill>
              </a:rPr>
              <a:t>reflection</a:t>
            </a:r>
            <a:endParaRPr lang="hu-HU" sz="4400" b="0" dirty="0">
              <a:solidFill>
                <a:schemeClr val="tx2"/>
              </a:solidFill>
            </a:endParaRP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651033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www.wikipedia.org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3421" name="Object 13"/>
              <p:cNvSpPr txBox="1"/>
              <p:nvPr/>
            </p:nvSpPr>
            <p:spPr bwMode="auto">
              <a:xfrm>
                <a:off x="827088" y="1557338"/>
                <a:ext cx="2664792" cy="57551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3421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088" y="1557338"/>
                <a:ext cx="2664792" cy="5755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3422" name="Text Box 14"/>
          <p:cNvSpPr txBox="1">
            <a:spLocks noChangeArrowheads="1"/>
          </p:cNvSpPr>
          <p:nvPr/>
        </p:nvSpPr>
        <p:spPr bwMode="auto">
          <a:xfrm>
            <a:off x="808038" y="2551113"/>
            <a:ext cx="29003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hu-HU" sz="1600" b="0"/>
              <a:t>If n</a:t>
            </a:r>
            <a:r>
              <a:rPr lang="hu-HU" sz="1600" b="0" baseline="-25000"/>
              <a:t>1 </a:t>
            </a:r>
            <a:r>
              <a:rPr lang="hu-HU" sz="1600" b="0"/>
              <a:t>&gt; n</a:t>
            </a:r>
            <a:r>
              <a:rPr lang="hu-HU" sz="1600" b="0" baseline="-25000"/>
              <a:t>2</a:t>
            </a:r>
            <a:r>
              <a:rPr lang="hu-HU" sz="1600" b="0"/>
              <a:t> and </a:t>
            </a:r>
            <a:r>
              <a:rPr lang="el-GR" sz="1600" b="0"/>
              <a:t>θ</a:t>
            </a:r>
            <a:r>
              <a:rPr lang="hu-HU" sz="1600" b="0" baseline="-25000"/>
              <a:t>2 </a:t>
            </a:r>
            <a:r>
              <a:rPr lang="hu-HU" sz="1600" b="0"/>
              <a:t>= 90</a:t>
            </a:r>
            <a:r>
              <a:rPr lang="en-US" sz="1600" b="0"/>
              <a:t>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3423" name="Object 15"/>
              <p:cNvSpPr txBox="1"/>
              <p:nvPr/>
            </p:nvSpPr>
            <p:spPr bwMode="auto">
              <a:xfrm>
                <a:off x="827088" y="3486150"/>
                <a:ext cx="2016720" cy="6619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3423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088" y="3486150"/>
                <a:ext cx="2016720" cy="661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424" name="Object 16"/>
              <p:cNvSpPr txBox="1"/>
              <p:nvPr/>
            </p:nvSpPr>
            <p:spPr bwMode="auto">
              <a:xfrm>
                <a:off x="834429" y="4148138"/>
                <a:ext cx="2382093" cy="109445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arcsin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3424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4429" y="4148138"/>
                <a:ext cx="2382093" cy="10944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3425" name="Picture 17" descr="2000px-Réflexion_tot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12875"/>
            <a:ext cx="4332288" cy="439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zövegdoboz 15">
                <a:extLst>
                  <a:ext uri="{FF2B5EF4-FFF2-40B4-BE49-F238E27FC236}">
                    <a16:creationId xmlns:a16="http://schemas.microsoft.com/office/drawing/2014/main" id="{60C8C11F-A6A4-45E7-A714-E785ADBF2E3A}"/>
                  </a:ext>
                </a:extLst>
              </p:cNvPr>
              <p:cNvSpPr txBox="1"/>
              <p:nvPr/>
            </p:nvSpPr>
            <p:spPr>
              <a:xfrm>
                <a:off x="5913458" y="5461095"/>
                <a:ext cx="49906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Szövegdoboz 15">
                <a:extLst>
                  <a:ext uri="{FF2B5EF4-FFF2-40B4-BE49-F238E27FC236}">
                    <a16:creationId xmlns:a16="http://schemas.microsoft.com/office/drawing/2014/main" id="{60C8C11F-A6A4-45E7-A714-E785ADBF2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458" y="5461095"/>
                <a:ext cx="499065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zövegdoboz 16">
                <a:extLst>
                  <a:ext uri="{FF2B5EF4-FFF2-40B4-BE49-F238E27FC236}">
                    <a16:creationId xmlns:a16="http://schemas.microsoft.com/office/drawing/2014/main" id="{DCD49C92-D676-43D3-9647-0A27419A79B6}"/>
                  </a:ext>
                </a:extLst>
              </p:cNvPr>
              <p:cNvSpPr txBox="1"/>
              <p:nvPr/>
            </p:nvSpPr>
            <p:spPr>
              <a:xfrm>
                <a:off x="5670204" y="3828656"/>
                <a:ext cx="49906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hu-HU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Szövegdoboz 16">
                <a:extLst>
                  <a:ext uri="{FF2B5EF4-FFF2-40B4-BE49-F238E27FC236}">
                    <a16:creationId xmlns:a16="http://schemas.microsoft.com/office/drawing/2014/main" id="{DCD49C92-D676-43D3-9647-0A27419A7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204" y="3828656"/>
                <a:ext cx="499065" cy="461665"/>
              </a:xfrm>
              <a:prstGeom prst="rect">
                <a:avLst/>
              </a:prstGeom>
              <a:blipFill>
                <a:blip r:embed="rId7"/>
                <a:stretch>
                  <a:fillRect l="-2439" r="-17073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zövegdoboz 17">
                <a:extLst>
                  <a:ext uri="{FF2B5EF4-FFF2-40B4-BE49-F238E27FC236}">
                    <a16:creationId xmlns:a16="http://schemas.microsoft.com/office/drawing/2014/main" id="{ADFDB1F4-F205-48B9-8B12-13ECB60CC9DF}"/>
                  </a:ext>
                </a:extLst>
              </p:cNvPr>
              <p:cNvSpPr txBox="1"/>
              <p:nvPr/>
            </p:nvSpPr>
            <p:spPr>
              <a:xfrm>
                <a:off x="6412523" y="2320280"/>
                <a:ext cx="49906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hu-HU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Szövegdoboz 17">
                <a:extLst>
                  <a:ext uri="{FF2B5EF4-FFF2-40B4-BE49-F238E27FC236}">
                    <a16:creationId xmlns:a16="http://schemas.microsoft.com/office/drawing/2014/main" id="{ADFDB1F4-F205-48B9-8B12-13ECB60CC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523" y="2320280"/>
                <a:ext cx="499065" cy="461665"/>
              </a:xfrm>
              <a:prstGeom prst="rect">
                <a:avLst/>
              </a:prstGeom>
              <a:blipFill>
                <a:blip r:embed="rId8"/>
                <a:stretch>
                  <a:fillRect l="-2439"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4847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Total reflection</a:t>
            </a:r>
          </a:p>
        </p:txBody>
      </p:sp>
      <p:sp>
        <p:nvSpPr>
          <p:cNvPr id="299011" name="Text Box 3"/>
          <p:cNvSpPr txBox="1">
            <a:spLocks noChangeArrowheads="1"/>
          </p:cNvSpPr>
          <p:nvPr/>
        </p:nvSpPr>
        <p:spPr bwMode="auto">
          <a:xfrm>
            <a:off x="6434138" y="6538913"/>
            <a:ext cx="26749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figures: www.wikipedia.org</a:t>
            </a:r>
          </a:p>
        </p:txBody>
      </p:sp>
      <p:pic>
        <p:nvPicPr>
          <p:cNvPr id="299014" name="Picture 6" descr="Total_internal_reflection_of_Chelonia_mydas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985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218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Snell’s window</a:t>
            </a:r>
          </a:p>
        </p:txBody>
      </p:sp>
      <p:sp>
        <p:nvSpPr>
          <p:cNvPr id="275459" name="Text Box 3"/>
          <p:cNvSpPr txBox="1">
            <a:spLocks noChangeArrowheads="1"/>
          </p:cNvSpPr>
          <p:nvPr/>
        </p:nvSpPr>
        <p:spPr bwMode="auto">
          <a:xfrm>
            <a:off x="2339975" y="6538913"/>
            <a:ext cx="67754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http://www.uwphotographyguide.com/underwater-photography-snell039s-window</a:t>
            </a:r>
          </a:p>
        </p:txBody>
      </p:sp>
      <p:pic>
        <p:nvPicPr>
          <p:cNvPr id="275462" name="Picture 6" descr="manta-ray-snells-wind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1347788"/>
            <a:ext cx="76200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058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Total reflection</a:t>
            </a:r>
          </a:p>
        </p:txBody>
      </p:sp>
      <p:sp>
        <p:nvSpPr>
          <p:cNvPr id="274435" name="Text Box 3"/>
          <p:cNvSpPr txBox="1">
            <a:spLocks noChangeArrowheads="1"/>
          </p:cNvSpPr>
          <p:nvPr/>
        </p:nvSpPr>
        <p:spPr bwMode="auto">
          <a:xfrm>
            <a:off x="6434138" y="6538913"/>
            <a:ext cx="26749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figures: www.wikipedia.org</a:t>
            </a:r>
          </a:p>
        </p:txBody>
      </p:sp>
      <p:pic>
        <p:nvPicPr>
          <p:cNvPr id="274441" name="Picture 9" descr="Total_internal_refl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1844675"/>
            <a:ext cx="4176712" cy="30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4442" name="Picture 10" descr="TIR_in_PMM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038" y="1831975"/>
            <a:ext cx="4148137" cy="310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157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333375"/>
            <a:ext cx="8229600" cy="1143000"/>
          </a:xfrm>
        </p:spPr>
        <p:txBody>
          <a:bodyPr/>
          <a:lstStyle/>
          <a:p>
            <a:r>
              <a:rPr lang="hu-HU" dirty="0" err="1"/>
              <a:t>Reminder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4" name="Object 10"/>
              <p:cNvSpPr txBox="1">
                <a:spLocks noGrp="1"/>
              </p:cNvSpPr>
              <p:nvPr>
                <p:ph sz="quarter" idx="1"/>
              </p:nvPr>
            </p:nvSpPr>
            <p:spPr bwMode="auto">
              <a:xfrm>
                <a:off x="611188" y="1485900"/>
                <a:ext cx="2620962" cy="6858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8314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 bwMode="auto">
              <a:xfrm>
                <a:off x="611188" y="1485900"/>
                <a:ext cx="2620962" cy="685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326" name="Object 22"/>
              <p:cNvSpPr txBox="1">
                <a:spLocks noGrp="1"/>
              </p:cNvSpPr>
              <p:nvPr>
                <p:ph sz="quarter" idx="2"/>
              </p:nvPr>
            </p:nvSpPr>
            <p:spPr bwMode="auto">
              <a:xfrm>
                <a:off x="394965" y="3573463"/>
                <a:ext cx="2620962" cy="3302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8326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2"/>
              </p:nvPr>
            </p:nvSpPr>
            <p:spPr bwMode="auto">
              <a:xfrm>
                <a:off x="394965" y="3573463"/>
                <a:ext cx="2620962" cy="330200"/>
              </a:xfrm>
              <a:prstGeom prst="rect">
                <a:avLst/>
              </a:prstGeom>
              <a:blipFill>
                <a:blip r:embed="rId3"/>
                <a:stretch>
                  <a:fillRect b="-2963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328" name="Object 24"/>
              <p:cNvSpPr txBox="1">
                <a:spLocks noGrp="1"/>
              </p:cNvSpPr>
              <p:nvPr>
                <p:ph sz="quarter" idx="3"/>
              </p:nvPr>
            </p:nvSpPr>
            <p:spPr bwMode="auto">
              <a:xfrm>
                <a:off x="394965" y="4581525"/>
                <a:ext cx="3024262" cy="381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8328" name="Object 2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 bwMode="auto">
              <a:xfrm>
                <a:off x="394965" y="4581525"/>
                <a:ext cx="3024262" cy="381000"/>
              </a:xfrm>
              <a:prstGeom prst="rect">
                <a:avLst/>
              </a:prstGeom>
              <a:blipFill>
                <a:blip r:embed="rId4"/>
                <a:stretch>
                  <a:fillRect b="-1612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318" name="Text Box 14"/>
          <p:cNvSpPr txBox="1">
            <a:spLocks noChangeArrowheads="1"/>
          </p:cNvSpPr>
          <p:nvPr/>
        </p:nvSpPr>
        <p:spPr bwMode="auto">
          <a:xfrm>
            <a:off x="614363" y="6389688"/>
            <a:ext cx="3309937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hu-HU" sz="1200" b="0"/>
              <a:t>Source of figures: </a:t>
            </a:r>
            <a:r>
              <a:rPr lang="hu-HU" sz="1200" b="0">
                <a:hlinkClick r:id="rId5"/>
              </a:rPr>
              <a:t>http://www.wikipedia.org/</a:t>
            </a:r>
            <a:endParaRPr lang="hu-HU" sz="1200" b="0"/>
          </a:p>
          <a:p>
            <a:r>
              <a:rPr lang="hu-HU" sz="1200" b="0"/>
              <a:t>	        </a:t>
            </a:r>
            <a:r>
              <a:rPr lang="hu-HU" sz="1200" b="0">
                <a:hlinkClick r:id="rId6"/>
              </a:rPr>
              <a:t>http://www.elmer.unibas.ch/</a:t>
            </a:r>
            <a:endParaRPr lang="hu-HU" sz="1200" b="0"/>
          </a:p>
          <a:p>
            <a:endParaRPr lang="hu-HU" sz="1200" b="0"/>
          </a:p>
        </p:txBody>
      </p:sp>
      <p:sp>
        <p:nvSpPr>
          <p:cNvPr id="98319" name="AutoShape 15"/>
          <p:cNvSpPr>
            <a:spLocks noChangeArrowheads="1"/>
          </p:cNvSpPr>
          <p:nvPr/>
        </p:nvSpPr>
        <p:spPr bwMode="auto">
          <a:xfrm>
            <a:off x="3490913" y="1808163"/>
            <a:ext cx="576262" cy="198437"/>
          </a:xfrm>
          <a:prstGeom prst="leftRightArrow">
            <a:avLst>
              <a:gd name="adj1" fmla="val 50000"/>
              <a:gd name="adj2" fmla="val 5808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98320" name="Text Box 16"/>
          <p:cNvSpPr txBox="1">
            <a:spLocks noChangeArrowheads="1"/>
          </p:cNvSpPr>
          <p:nvPr/>
        </p:nvSpPr>
        <p:spPr bwMode="auto">
          <a:xfrm>
            <a:off x="3232150" y="2297113"/>
            <a:ext cx="11239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b="0"/>
              <a:t>L     ↔ m</a:t>
            </a:r>
          </a:p>
          <a:p>
            <a:r>
              <a:rPr lang="hu-HU" b="0"/>
              <a:t>R    ↔  k</a:t>
            </a:r>
            <a:endParaRPr lang="el-GR" b="0"/>
          </a:p>
          <a:p>
            <a:r>
              <a:rPr lang="hu-HU" b="0"/>
              <a:t>1/C ↔  D</a:t>
            </a:r>
            <a:endParaRPr lang="el-GR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21" name="Object 17"/>
              <p:cNvSpPr txBox="1"/>
              <p:nvPr/>
            </p:nvSpPr>
            <p:spPr bwMode="auto">
              <a:xfrm>
                <a:off x="4211960" y="1485900"/>
                <a:ext cx="2833365" cy="6826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321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1960" y="1485900"/>
                <a:ext cx="2833365" cy="6826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8325" name="Picture 21" descr="RLC_series_circuit_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333375"/>
            <a:ext cx="140335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8332" name="Object 28"/>
              <p:cNvSpPr txBox="1"/>
              <p:nvPr/>
            </p:nvSpPr>
            <p:spPr bwMode="auto">
              <a:xfrm>
                <a:off x="3540757" y="3365500"/>
                <a:ext cx="1727200" cy="736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8332" name="Object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0757" y="3365500"/>
                <a:ext cx="1727200" cy="736600"/>
              </a:xfrm>
              <a:prstGeom prst="rect">
                <a:avLst/>
              </a:prstGeom>
              <a:blipFill>
                <a:blip r:embed="rId9"/>
                <a:stretch>
                  <a:fillRect b="-1735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333" name="Object 29"/>
              <p:cNvSpPr txBox="1"/>
              <p:nvPr/>
            </p:nvSpPr>
            <p:spPr bwMode="auto">
              <a:xfrm>
                <a:off x="3646032" y="4489389"/>
                <a:ext cx="1775071" cy="482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333" name="Object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46032" y="4489389"/>
                <a:ext cx="1775071" cy="482600"/>
              </a:xfrm>
              <a:prstGeom prst="rect">
                <a:avLst/>
              </a:prstGeom>
              <a:blipFill>
                <a:blip r:embed="rId10"/>
                <a:stretch>
                  <a:fillRect b="-2750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335" name="Object 31"/>
              <p:cNvSpPr txBox="1">
                <a:spLocks noGrp="1"/>
              </p:cNvSpPr>
              <p:nvPr>
                <p:ph sz="quarter" idx="4"/>
              </p:nvPr>
            </p:nvSpPr>
            <p:spPr bwMode="auto">
              <a:xfrm>
                <a:off x="323528" y="5827713"/>
                <a:ext cx="2375619" cy="381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8335" name="Object 3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 bwMode="auto">
              <a:xfrm>
                <a:off x="323528" y="5827713"/>
                <a:ext cx="2375619" cy="381000"/>
              </a:xfrm>
              <a:prstGeom prst="rect">
                <a:avLst/>
              </a:prstGeom>
              <a:blipFill>
                <a:blip r:embed="rId11"/>
                <a:stretch>
                  <a:fillRect b="-1612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336" name="Object 32"/>
              <p:cNvSpPr txBox="1"/>
              <p:nvPr/>
            </p:nvSpPr>
            <p:spPr bwMode="auto">
              <a:xfrm>
                <a:off x="3203252" y="5754688"/>
                <a:ext cx="3024261" cy="482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8336" name="Object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3252" y="5754688"/>
                <a:ext cx="3024261" cy="482600"/>
              </a:xfrm>
              <a:prstGeom prst="rect">
                <a:avLst/>
              </a:prstGeom>
              <a:blipFill>
                <a:blip r:embed="rId12"/>
                <a:stretch>
                  <a:fillRect b="-2784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337" name="Object 33"/>
              <p:cNvSpPr txBox="1"/>
              <p:nvPr/>
            </p:nvSpPr>
            <p:spPr bwMode="auto">
              <a:xfrm>
                <a:off x="5435451" y="4546295"/>
                <a:ext cx="1142206" cy="6334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8337" name="Object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5451" y="4546295"/>
                <a:ext cx="1142206" cy="63341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8338" name="Picture 34" descr="hosc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4292600"/>
            <a:ext cx="1347788" cy="23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41" name="Picture 37" descr="SHM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3186113"/>
            <a:ext cx="1584325" cy="110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450"/>
            <a:ext cx="8229600" cy="1143000"/>
          </a:xfrm>
        </p:spPr>
        <p:txBody>
          <a:bodyPr/>
          <a:lstStyle/>
          <a:p>
            <a:r>
              <a:rPr lang="hu-HU"/>
              <a:t>Prism</a:t>
            </a:r>
          </a:p>
        </p:txBody>
      </p:sp>
      <p:pic>
        <p:nvPicPr>
          <p:cNvPr id="300036" name="Picture 4" descr="Dispersive_Prism_Illustration_by_Spigg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125538"/>
            <a:ext cx="7032625" cy="527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0037" name="Text Box 5"/>
          <p:cNvSpPr txBox="1">
            <a:spLocks noChangeArrowheads="1"/>
          </p:cNvSpPr>
          <p:nvPr/>
        </p:nvSpPr>
        <p:spPr bwMode="auto">
          <a:xfrm>
            <a:off x="651033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www.wikipedia.org</a:t>
            </a:r>
          </a:p>
        </p:txBody>
      </p:sp>
    </p:spTree>
    <p:extLst>
      <p:ext uri="{BB962C8B-B14F-4D97-AF65-F5344CB8AC3E}">
        <p14:creationId xmlns:p14="http://schemas.microsoft.com/office/powerpoint/2010/main" val="2830257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Spherical lenses</a:t>
            </a:r>
          </a:p>
        </p:txBody>
      </p:sp>
      <p:sp>
        <p:nvSpPr>
          <p:cNvPr id="276483" name="Text Box 3"/>
          <p:cNvSpPr txBox="1">
            <a:spLocks noChangeArrowheads="1"/>
          </p:cNvSpPr>
          <p:nvPr/>
        </p:nvSpPr>
        <p:spPr bwMode="auto">
          <a:xfrm>
            <a:off x="651033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www.wikipedia.org</a:t>
            </a:r>
          </a:p>
        </p:txBody>
      </p:sp>
      <p:pic>
        <p:nvPicPr>
          <p:cNvPr id="276485" name="Picture 5" descr="2000px-Lens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268413"/>
            <a:ext cx="8567737" cy="407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186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ChangeArrowheads="1"/>
          </p:cNvSpPr>
          <p:nvPr/>
        </p:nvSpPr>
        <p:spPr bwMode="auto">
          <a:xfrm>
            <a:off x="457200" y="44624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/>
          <a:p>
            <a:pPr algn="ctr"/>
            <a:r>
              <a:rPr lang="hu-HU" sz="4400" b="0" dirty="0" err="1">
                <a:solidFill>
                  <a:schemeClr val="tx2"/>
                </a:solidFill>
                <a:latin typeface="Arial"/>
                <a:cs typeface="Arial"/>
              </a:rPr>
              <a:t>Spherical</a:t>
            </a:r>
            <a:r>
              <a:rPr lang="hu-HU" sz="4400" b="0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hu-HU" sz="4400" b="0" dirty="0" err="1">
                <a:solidFill>
                  <a:schemeClr val="tx2"/>
                </a:solidFill>
                <a:latin typeface="Arial"/>
                <a:cs typeface="Arial"/>
              </a:rPr>
              <a:t>lenses</a:t>
            </a:r>
          </a:p>
        </p:txBody>
      </p:sp>
      <p:sp>
        <p:nvSpPr>
          <p:cNvPr id="277510" name="Rectangle 6"/>
          <p:cNvSpPr>
            <a:spLocks noChangeArrowheads="1"/>
          </p:cNvSpPr>
          <p:nvPr/>
        </p:nvSpPr>
        <p:spPr bwMode="auto">
          <a:xfrm>
            <a:off x="0" y="270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hu-HU"/>
          </a:p>
        </p:txBody>
      </p:sp>
      <p:grpSp>
        <p:nvGrpSpPr>
          <p:cNvPr id="277540" name="Group 36"/>
          <p:cNvGrpSpPr>
            <a:grpSpLocks/>
          </p:cNvGrpSpPr>
          <p:nvPr/>
        </p:nvGrpSpPr>
        <p:grpSpPr bwMode="auto">
          <a:xfrm>
            <a:off x="1727993" y="980728"/>
            <a:ext cx="5688013" cy="2592388"/>
            <a:chOff x="1746" y="890"/>
            <a:chExt cx="3583" cy="1633"/>
          </a:xfrm>
        </p:grpSpPr>
        <p:grpSp>
          <p:nvGrpSpPr>
            <p:cNvPr id="277516" name="Group 12"/>
            <p:cNvGrpSpPr>
              <a:grpSpLocks/>
            </p:cNvGrpSpPr>
            <p:nvPr/>
          </p:nvGrpSpPr>
          <p:grpSpPr bwMode="auto">
            <a:xfrm>
              <a:off x="3267" y="914"/>
              <a:ext cx="2041" cy="1587"/>
              <a:chOff x="3424" y="981"/>
              <a:chExt cx="2041" cy="1587"/>
            </a:xfrm>
          </p:grpSpPr>
          <p:sp>
            <p:nvSpPr>
              <p:cNvPr id="277512" name="Oval 8"/>
              <p:cNvSpPr>
                <a:spLocks noChangeArrowheads="1"/>
              </p:cNvSpPr>
              <p:nvPr/>
            </p:nvSpPr>
            <p:spPr bwMode="auto">
              <a:xfrm>
                <a:off x="3424" y="981"/>
                <a:ext cx="908" cy="158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277513" name="Rectangle 9"/>
              <p:cNvSpPr>
                <a:spLocks noChangeArrowheads="1"/>
              </p:cNvSpPr>
              <p:nvPr/>
            </p:nvSpPr>
            <p:spPr bwMode="auto">
              <a:xfrm>
                <a:off x="3878" y="981"/>
                <a:ext cx="1587" cy="158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u-HU"/>
              </a:p>
            </p:txBody>
          </p:sp>
        </p:grpSp>
        <p:sp>
          <p:nvSpPr>
            <p:cNvPr id="277517" name="Line 13"/>
            <p:cNvSpPr>
              <a:spLocks noChangeShapeType="1"/>
            </p:cNvSpPr>
            <p:nvPr/>
          </p:nvSpPr>
          <p:spPr bwMode="auto">
            <a:xfrm>
              <a:off x="1837" y="1706"/>
              <a:ext cx="344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77518" name="Line 14"/>
            <p:cNvSpPr>
              <a:spLocks noChangeShapeType="1"/>
            </p:cNvSpPr>
            <p:nvPr/>
          </p:nvSpPr>
          <p:spPr bwMode="auto">
            <a:xfrm flipV="1">
              <a:off x="2109" y="1298"/>
              <a:ext cx="1225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77519" name="Line 15"/>
            <p:cNvSpPr>
              <a:spLocks noChangeShapeType="1"/>
            </p:cNvSpPr>
            <p:nvPr/>
          </p:nvSpPr>
          <p:spPr bwMode="auto">
            <a:xfrm>
              <a:off x="3334" y="1298"/>
              <a:ext cx="1905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77520" name="Line 16"/>
            <p:cNvSpPr>
              <a:spLocks noChangeShapeType="1"/>
            </p:cNvSpPr>
            <p:nvPr/>
          </p:nvSpPr>
          <p:spPr bwMode="auto">
            <a:xfrm>
              <a:off x="2971" y="1162"/>
              <a:ext cx="1361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77521" name="Line 17"/>
            <p:cNvSpPr>
              <a:spLocks noChangeShapeType="1"/>
            </p:cNvSpPr>
            <p:nvPr/>
          </p:nvSpPr>
          <p:spPr bwMode="auto">
            <a:xfrm>
              <a:off x="3334" y="1298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77522" name="Text Box 18"/>
            <p:cNvSpPr txBox="1">
              <a:spLocks noChangeArrowheads="1"/>
            </p:cNvSpPr>
            <p:nvPr/>
          </p:nvSpPr>
          <p:spPr bwMode="auto">
            <a:xfrm>
              <a:off x="2009" y="1715"/>
              <a:ext cx="19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hu-HU" sz="1200" b="0"/>
                <a:t>O</a:t>
              </a:r>
            </a:p>
          </p:txBody>
        </p:sp>
        <p:sp>
          <p:nvSpPr>
            <p:cNvPr id="277523" name="Text Box 19"/>
            <p:cNvSpPr txBox="1">
              <a:spLocks noChangeArrowheads="1"/>
            </p:cNvSpPr>
            <p:nvPr/>
          </p:nvSpPr>
          <p:spPr bwMode="auto">
            <a:xfrm>
              <a:off x="3239" y="1752"/>
              <a:ext cx="185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hu-HU" sz="1200" b="0"/>
                <a:t>C</a:t>
              </a:r>
            </a:p>
          </p:txBody>
        </p:sp>
        <p:sp>
          <p:nvSpPr>
            <p:cNvPr id="277524" name="Text Box 20"/>
            <p:cNvSpPr txBox="1">
              <a:spLocks noChangeArrowheads="1"/>
            </p:cNvSpPr>
            <p:nvPr/>
          </p:nvSpPr>
          <p:spPr bwMode="auto">
            <a:xfrm>
              <a:off x="4241" y="1752"/>
              <a:ext cx="185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hu-HU" sz="1200" b="0"/>
                <a:t>R</a:t>
              </a:r>
            </a:p>
          </p:txBody>
        </p:sp>
        <p:sp>
          <p:nvSpPr>
            <p:cNvPr id="277525" name="Text Box 21"/>
            <p:cNvSpPr txBox="1">
              <a:spLocks noChangeArrowheads="1"/>
            </p:cNvSpPr>
            <p:nvPr/>
          </p:nvSpPr>
          <p:spPr bwMode="auto">
            <a:xfrm>
              <a:off x="5099" y="1752"/>
              <a:ext cx="143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hu-HU" sz="1200" b="0"/>
                <a:t>I</a:t>
              </a:r>
            </a:p>
          </p:txBody>
        </p:sp>
        <p:sp>
          <p:nvSpPr>
            <p:cNvPr id="277527" name="Text Box 23"/>
            <p:cNvSpPr txBox="1">
              <a:spLocks noChangeArrowheads="1"/>
            </p:cNvSpPr>
            <p:nvPr/>
          </p:nvSpPr>
          <p:spPr bwMode="auto">
            <a:xfrm>
              <a:off x="2381" y="1533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200" b="0"/>
                <a:t>α</a:t>
              </a:r>
            </a:p>
          </p:txBody>
        </p:sp>
        <p:sp>
          <p:nvSpPr>
            <p:cNvPr id="277528" name="Text Box 24"/>
            <p:cNvSpPr txBox="1">
              <a:spLocks noChangeArrowheads="1"/>
            </p:cNvSpPr>
            <p:nvPr/>
          </p:nvSpPr>
          <p:spPr bwMode="auto">
            <a:xfrm>
              <a:off x="3923" y="1525"/>
              <a:ext cx="16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200" b="0"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γ</a:t>
              </a:r>
            </a:p>
          </p:txBody>
        </p:sp>
        <p:sp>
          <p:nvSpPr>
            <p:cNvPr id="277529" name="Text Box 25"/>
            <p:cNvSpPr txBox="1">
              <a:spLocks noChangeArrowheads="1"/>
            </p:cNvSpPr>
            <p:nvPr/>
          </p:nvSpPr>
          <p:spPr bwMode="auto">
            <a:xfrm>
              <a:off x="4694" y="1570"/>
              <a:ext cx="17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l-GR" sz="1200" b="0"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β</a:t>
              </a:r>
            </a:p>
          </p:txBody>
        </p:sp>
        <p:sp>
          <p:nvSpPr>
            <p:cNvPr id="277530" name="Text Box 26"/>
            <p:cNvSpPr txBox="1">
              <a:spLocks noChangeArrowheads="1"/>
            </p:cNvSpPr>
            <p:nvPr/>
          </p:nvSpPr>
          <p:spPr bwMode="auto">
            <a:xfrm>
              <a:off x="2925" y="1207"/>
              <a:ext cx="205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l-GR" sz="1200" b="0"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θ</a:t>
              </a:r>
              <a:r>
                <a:rPr lang="hu-HU" sz="1200" b="0" baseline="-25000">
                  <a:ea typeface="Arial Unicode MS" pitchFamily="34" charset="-128"/>
                  <a:cs typeface="Arial Unicode MS" pitchFamily="34" charset="-128"/>
                </a:rPr>
                <a:t>1</a:t>
              </a:r>
              <a:endParaRPr lang="el-GR" sz="1200" b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77531" name="Text Box 27"/>
            <p:cNvSpPr txBox="1">
              <a:spLocks noChangeArrowheads="1"/>
            </p:cNvSpPr>
            <p:nvPr/>
          </p:nvSpPr>
          <p:spPr bwMode="auto">
            <a:xfrm>
              <a:off x="3697" y="1344"/>
              <a:ext cx="205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l-GR" sz="1200" b="0"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θ</a:t>
              </a:r>
              <a:r>
                <a:rPr lang="hu-HU" sz="1200" b="0" baseline="-25000">
                  <a:ea typeface="Arial Unicode MS" pitchFamily="34" charset="-128"/>
                  <a:cs typeface="Arial Unicode MS" pitchFamily="34" charset="-128"/>
                </a:rPr>
                <a:t>2</a:t>
              </a:r>
              <a:endParaRPr lang="el-GR" sz="1200" b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77538" name="Rectangle 34"/>
            <p:cNvSpPr>
              <a:spLocks noChangeArrowheads="1"/>
            </p:cNvSpPr>
            <p:nvPr/>
          </p:nvSpPr>
          <p:spPr bwMode="auto">
            <a:xfrm>
              <a:off x="1746" y="890"/>
              <a:ext cx="3583" cy="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77539" name="Rectangle 35"/>
            <p:cNvSpPr>
              <a:spLocks noChangeArrowheads="1"/>
            </p:cNvSpPr>
            <p:nvPr/>
          </p:nvSpPr>
          <p:spPr bwMode="auto">
            <a:xfrm>
              <a:off x="1746" y="2296"/>
              <a:ext cx="3583" cy="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hu-HU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7509" name="Object 5"/>
              <p:cNvSpPr txBox="1"/>
              <p:nvPr/>
            </p:nvSpPr>
            <p:spPr bwMode="auto">
              <a:xfrm>
                <a:off x="1835150" y="3284984"/>
                <a:ext cx="1296690" cy="538162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509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5150" y="3284984"/>
                <a:ext cx="1296690" cy="5381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532" name="Object 28"/>
              <p:cNvSpPr txBox="1"/>
              <p:nvPr/>
            </p:nvSpPr>
            <p:spPr bwMode="auto">
              <a:xfrm>
                <a:off x="4280695" y="3290056"/>
                <a:ext cx="1441450" cy="61887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7532" name="Object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0695" y="3290056"/>
                <a:ext cx="1441450" cy="618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533" name="Object 29"/>
              <p:cNvSpPr txBox="1"/>
              <p:nvPr/>
            </p:nvSpPr>
            <p:spPr bwMode="auto">
              <a:xfrm>
                <a:off x="1819275" y="3908933"/>
                <a:ext cx="2032645" cy="4190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533" name="Object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9275" y="3908933"/>
                <a:ext cx="2032645" cy="4190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534" name="Object 30"/>
              <p:cNvSpPr txBox="1"/>
              <p:nvPr/>
            </p:nvSpPr>
            <p:spPr bwMode="auto">
              <a:xfrm>
                <a:off x="4216400" y="3932684"/>
                <a:ext cx="2461418" cy="3651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534" name="Object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6400" y="3932684"/>
                <a:ext cx="2461418" cy="365125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535" name="Object 31"/>
              <p:cNvSpPr txBox="1"/>
              <p:nvPr/>
            </p:nvSpPr>
            <p:spPr bwMode="auto">
              <a:xfrm>
                <a:off x="1820191" y="4870859"/>
                <a:ext cx="3609182" cy="5031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535" name="Object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0191" y="4870859"/>
                <a:ext cx="3609182" cy="5031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536" name="Object 32"/>
              <p:cNvSpPr txBox="1"/>
              <p:nvPr/>
            </p:nvSpPr>
            <p:spPr bwMode="auto">
              <a:xfrm>
                <a:off x="1820192" y="5301208"/>
                <a:ext cx="2736850" cy="69128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𝑂𝐶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𝐼𝐶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536" name="Object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0192" y="5301208"/>
                <a:ext cx="2736850" cy="6912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537" name="Object 33"/>
              <p:cNvSpPr txBox="1"/>
              <p:nvPr/>
            </p:nvSpPr>
            <p:spPr bwMode="auto">
              <a:xfrm>
                <a:off x="1831009" y="6021288"/>
                <a:ext cx="2994197" cy="6912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7537" name="Object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1009" y="6021288"/>
                <a:ext cx="2994197" cy="691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bject 29">
                <a:extLst>
                  <a:ext uri="{FF2B5EF4-FFF2-40B4-BE49-F238E27FC236}">
                    <a16:creationId xmlns:a16="http://schemas.microsoft.com/office/drawing/2014/main" id="{DA9757D0-CF0A-4FB5-837A-576A6CEB9F67}"/>
                  </a:ext>
                </a:extLst>
              </p:cNvPr>
              <p:cNvSpPr txBox="1"/>
              <p:nvPr/>
            </p:nvSpPr>
            <p:spPr bwMode="auto">
              <a:xfrm>
                <a:off x="1806519" y="4397759"/>
                <a:ext cx="3882287" cy="4190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hu-HU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Object 29">
                <a:extLst>
                  <a:ext uri="{FF2B5EF4-FFF2-40B4-BE49-F238E27FC236}">
                    <a16:creationId xmlns:a16="http://schemas.microsoft.com/office/drawing/2014/main" id="{DA9757D0-CF0A-4FB5-837A-576A6CEB9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6519" y="4397759"/>
                <a:ext cx="3882287" cy="419038"/>
              </a:xfrm>
              <a:prstGeom prst="rect">
                <a:avLst/>
              </a:prstGeom>
              <a:blipFill>
                <a:blip r:embed="rId9"/>
                <a:stretch>
                  <a:fillRect b="-144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Szövegdoboz 45">
            <a:extLst>
              <a:ext uri="{FF2B5EF4-FFF2-40B4-BE49-F238E27FC236}">
                <a16:creationId xmlns:a16="http://schemas.microsoft.com/office/drawing/2014/main" id="{BDBD2BA8-FE55-4A8A-934A-2083CBECA355}"/>
              </a:ext>
            </a:extLst>
          </p:cNvPr>
          <p:cNvSpPr txBox="1"/>
          <p:nvPr/>
        </p:nvSpPr>
        <p:spPr>
          <a:xfrm>
            <a:off x="4060530" y="1292692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0" dirty="0"/>
              <a:t>P</a:t>
            </a:r>
            <a:r>
              <a:rPr lang="hu-HU" sz="1200" b="0" baseline="-25000" dirty="0"/>
              <a:t>1</a:t>
            </a:r>
            <a:endParaRPr lang="en-US" sz="2400" b="0" baseline="-25000" dirty="0"/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B0D94EBC-13E4-4195-9FCF-29BEF2F204D9}"/>
              </a:ext>
            </a:extLst>
          </p:cNvPr>
          <p:cNvSpPr txBox="1"/>
          <p:nvPr/>
        </p:nvSpPr>
        <p:spPr>
          <a:xfrm>
            <a:off x="4212930" y="1445092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0" dirty="0"/>
              <a:t>P</a:t>
            </a:r>
            <a:r>
              <a:rPr lang="hu-HU" sz="1200" b="0" baseline="-25000" dirty="0"/>
              <a:t>1</a:t>
            </a:r>
            <a:endParaRPr lang="en-US" sz="2400" b="0" baseline="-25000" dirty="0"/>
          </a:p>
        </p:txBody>
      </p:sp>
    </p:spTree>
    <p:extLst>
      <p:ext uri="{BB962C8B-B14F-4D97-AF65-F5344CB8AC3E}">
        <p14:creationId xmlns:p14="http://schemas.microsoft.com/office/powerpoint/2010/main" val="1617009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soportba foglalás 6"/>
          <p:cNvGrpSpPr/>
          <p:nvPr/>
        </p:nvGrpSpPr>
        <p:grpSpPr>
          <a:xfrm>
            <a:off x="3419872" y="1412875"/>
            <a:ext cx="5782866" cy="2592388"/>
            <a:chOff x="3419872" y="1412875"/>
            <a:chExt cx="5782866" cy="2592388"/>
          </a:xfrm>
        </p:grpSpPr>
        <p:sp>
          <p:nvSpPr>
            <p:cNvPr id="278542" name="Oval 14"/>
            <p:cNvSpPr>
              <a:spLocks noChangeArrowheads="1"/>
            </p:cNvSpPr>
            <p:nvPr/>
          </p:nvSpPr>
          <p:spPr bwMode="auto">
            <a:xfrm>
              <a:off x="5508626" y="1484313"/>
              <a:ext cx="1441450" cy="25193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78543" name="Rectangle 15"/>
            <p:cNvSpPr>
              <a:spLocks noChangeArrowheads="1"/>
            </p:cNvSpPr>
            <p:nvPr/>
          </p:nvSpPr>
          <p:spPr bwMode="auto">
            <a:xfrm>
              <a:off x="3851276" y="1484313"/>
              <a:ext cx="2519363" cy="25193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78544" name="Line 16"/>
            <p:cNvSpPr>
              <a:spLocks noChangeShapeType="1"/>
            </p:cNvSpPr>
            <p:nvPr/>
          </p:nvSpPr>
          <p:spPr bwMode="auto">
            <a:xfrm>
              <a:off x="3636963" y="2708275"/>
              <a:ext cx="5472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78545" name="Line 17"/>
            <p:cNvSpPr>
              <a:spLocks noChangeShapeType="1"/>
            </p:cNvSpPr>
            <p:nvPr/>
          </p:nvSpPr>
          <p:spPr bwMode="auto">
            <a:xfrm flipV="1">
              <a:off x="4067176" y="1989138"/>
              <a:ext cx="3529013" cy="719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78546" name="Line 18"/>
            <p:cNvSpPr>
              <a:spLocks noChangeShapeType="1"/>
            </p:cNvSpPr>
            <p:nvPr/>
          </p:nvSpPr>
          <p:spPr bwMode="auto">
            <a:xfrm>
              <a:off x="6084168" y="1916114"/>
              <a:ext cx="2953471" cy="792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78547" name="Line 19"/>
            <p:cNvSpPr>
              <a:spLocks noChangeShapeType="1"/>
            </p:cNvSpPr>
            <p:nvPr/>
          </p:nvSpPr>
          <p:spPr bwMode="auto">
            <a:xfrm>
              <a:off x="6084168" y="1773239"/>
              <a:ext cx="2088283" cy="9350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78548" name="Line 20"/>
            <p:cNvSpPr>
              <a:spLocks noChangeShapeType="1"/>
            </p:cNvSpPr>
            <p:nvPr/>
          </p:nvSpPr>
          <p:spPr bwMode="auto">
            <a:xfrm>
              <a:off x="6877051" y="2133600"/>
              <a:ext cx="0" cy="574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78551" name="Text Box 23"/>
            <p:cNvSpPr txBox="1">
              <a:spLocks noChangeArrowheads="1"/>
            </p:cNvSpPr>
            <p:nvPr/>
          </p:nvSpPr>
          <p:spPr bwMode="auto">
            <a:xfrm>
              <a:off x="5076826" y="2997200"/>
              <a:ext cx="35083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hu-HU" sz="1200" b="0"/>
                <a:t>R</a:t>
              </a:r>
              <a:r>
                <a:rPr lang="hu-HU" sz="1200" b="0" baseline="-25000"/>
                <a:t>2</a:t>
              </a:r>
            </a:p>
          </p:txBody>
        </p:sp>
        <p:sp>
          <p:nvSpPr>
            <p:cNvPr id="278553" name="Text Box 25"/>
            <p:cNvSpPr txBox="1">
              <a:spLocks noChangeArrowheads="1"/>
            </p:cNvSpPr>
            <p:nvPr/>
          </p:nvSpPr>
          <p:spPr bwMode="auto">
            <a:xfrm>
              <a:off x="4716463" y="2433638"/>
              <a:ext cx="50323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l-GR" sz="1200" b="0"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γ</a:t>
              </a:r>
              <a:r>
                <a:rPr lang="hu-HU" sz="1200" b="0" baseline="-25000">
                  <a:ea typeface="Arial Unicode MS" pitchFamily="34" charset="-128"/>
                  <a:cs typeface="Arial Unicode MS" pitchFamily="34" charset="-128"/>
                </a:rPr>
                <a:t>2</a:t>
              </a:r>
              <a:endParaRPr lang="el-GR" sz="1200" b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78555" name="Text Box 27"/>
            <p:cNvSpPr txBox="1">
              <a:spLocks noChangeArrowheads="1"/>
            </p:cNvSpPr>
            <p:nvPr/>
          </p:nvSpPr>
          <p:spPr bwMode="auto">
            <a:xfrm>
              <a:off x="7451726" y="2433638"/>
              <a:ext cx="327025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l-GR" sz="1200" b="0"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β</a:t>
              </a:r>
              <a:r>
                <a:rPr lang="hu-HU" sz="1200" b="0" baseline="-25000">
                  <a:ea typeface="Arial Unicode MS" pitchFamily="34" charset="-128"/>
                  <a:cs typeface="Arial Unicode MS" pitchFamily="34" charset="-128"/>
                </a:rPr>
                <a:t>2</a:t>
              </a:r>
              <a:endParaRPr lang="el-GR" sz="1200" b="0" baseline="-2500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78558" name="Rectangle 30"/>
            <p:cNvSpPr>
              <a:spLocks noChangeArrowheads="1"/>
            </p:cNvSpPr>
            <p:nvPr/>
          </p:nvSpPr>
          <p:spPr bwMode="auto">
            <a:xfrm>
              <a:off x="3419872" y="1412875"/>
              <a:ext cx="5688013" cy="360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78559" name="Rectangle 31"/>
            <p:cNvSpPr>
              <a:spLocks noChangeArrowheads="1"/>
            </p:cNvSpPr>
            <p:nvPr/>
          </p:nvSpPr>
          <p:spPr bwMode="auto">
            <a:xfrm>
              <a:off x="3455988" y="3644900"/>
              <a:ext cx="5688013" cy="360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78571" name="Text Box 43"/>
            <p:cNvSpPr txBox="1">
              <a:spLocks noChangeArrowheads="1"/>
            </p:cNvSpPr>
            <p:nvPr/>
          </p:nvSpPr>
          <p:spPr bwMode="auto">
            <a:xfrm>
              <a:off x="8339138" y="2482850"/>
              <a:ext cx="86360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l-GR" sz="1200" b="0"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α</a:t>
              </a:r>
              <a:r>
                <a:rPr lang="hu-HU" sz="1200" b="0" baseline="-25000">
                  <a:ea typeface="Arial Unicode MS" pitchFamily="34" charset="-128"/>
                  <a:cs typeface="Arial Unicode MS" pitchFamily="34" charset="-128"/>
                </a:rPr>
                <a:t>2</a:t>
              </a:r>
              <a:endParaRPr lang="el-GR" sz="1200" b="0" baseline="-2500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78572" name="Text Box 44"/>
            <p:cNvSpPr txBox="1">
              <a:spLocks noChangeArrowheads="1"/>
            </p:cNvSpPr>
            <p:nvPr/>
          </p:nvSpPr>
          <p:spPr bwMode="auto">
            <a:xfrm>
              <a:off x="6229351" y="1954213"/>
              <a:ext cx="358775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l-GR" sz="1200" b="0" dirty="0">
                  <a:ea typeface="Arial Unicode MS" pitchFamily="34" charset="-128"/>
                  <a:cs typeface="Arial Unicode MS" pitchFamily="34" charset="-128"/>
                </a:rPr>
                <a:t>ϕ</a:t>
              </a:r>
              <a:r>
                <a:rPr lang="hu-HU" sz="1200" b="0" baseline="-25000" dirty="0">
                  <a:ea typeface="Arial Unicode MS" pitchFamily="34" charset="-128"/>
                  <a:cs typeface="Arial Unicode MS" pitchFamily="34" charset="-128"/>
                </a:rPr>
                <a:t>2</a:t>
              </a:r>
              <a:endParaRPr lang="el-GR" sz="1200" b="0" dirty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78573" name="Line 45"/>
            <p:cNvSpPr>
              <a:spLocks noChangeShapeType="1"/>
            </p:cNvSpPr>
            <p:nvPr/>
          </p:nvSpPr>
          <p:spPr bwMode="auto">
            <a:xfrm>
              <a:off x="4067176" y="2781300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78574" name="Line 46"/>
            <p:cNvSpPr>
              <a:spLocks noChangeShapeType="1"/>
            </p:cNvSpPr>
            <p:nvPr/>
          </p:nvSpPr>
          <p:spPr bwMode="auto">
            <a:xfrm>
              <a:off x="6877051" y="2781300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78575" name="Line 47"/>
            <p:cNvSpPr>
              <a:spLocks noChangeShapeType="1"/>
            </p:cNvSpPr>
            <p:nvPr/>
          </p:nvSpPr>
          <p:spPr bwMode="auto">
            <a:xfrm>
              <a:off x="8172451" y="2781300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78576" name="Line 48"/>
            <p:cNvSpPr>
              <a:spLocks noChangeShapeType="1"/>
            </p:cNvSpPr>
            <p:nvPr/>
          </p:nvSpPr>
          <p:spPr bwMode="auto">
            <a:xfrm>
              <a:off x="9036051" y="2781300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78577" name="Line 49"/>
            <p:cNvSpPr>
              <a:spLocks noChangeShapeType="1"/>
            </p:cNvSpPr>
            <p:nvPr/>
          </p:nvSpPr>
          <p:spPr bwMode="auto">
            <a:xfrm>
              <a:off x="4067176" y="2997200"/>
              <a:ext cx="28098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78578" name="Line 50"/>
            <p:cNvSpPr>
              <a:spLocks noChangeShapeType="1"/>
            </p:cNvSpPr>
            <p:nvPr/>
          </p:nvSpPr>
          <p:spPr bwMode="auto">
            <a:xfrm>
              <a:off x="6877051" y="2852738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78579" name="Line 51"/>
            <p:cNvSpPr>
              <a:spLocks noChangeShapeType="1"/>
            </p:cNvSpPr>
            <p:nvPr/>
          </p:nvSpPr>
          <p:spPr bwMode="auto">
            <a:xfrm flipV="1">
              <a:off x="6877051" y="3141663"/>
              <a:ext cx="2159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u-HU"/>
            </a:p>
          </p:txBody>
        </p:sp>
        <p:sp>
          <p:nvSpPr>
            <p:cNvPr id="278580" name="Text Box 52"/>
            <p:cNvSpPr txBox="1">
              <a:spLocks noChangeArrowheads="1"/>
            </p:cNvSpPr>
            <p:nvPr/>
          </p:nvSpPr>
          <p:spPr bwMode="auto">
            <a:xfrm>
              <a:off x="7821613" y="3213100"/>
              <a:ext cx="27940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hu-HU" sz="1200" b="0"/>
                <a:t>i</a:t>
              </a:r>
              <a:r>
                <a:rPr lang="hu-HU" sz="1200" b="0" baseline="-25000"/>
                <a:t>1</a:t>
              </a:r>
            </a:p>
          </p:txBody>
        </p:sp>
        <p:sp>
          <p:nvSpPr>
            <p:cNvPr id="278581" name="Text Box 53"/>
            <p:cNvSpPr txBox="1">
              <a:spLocks noChangeArrowheads="1"/>
            </p:cNvSpPr>
            <p:nvPr/>
          </p:nvSpPr>
          <p:spPr bwMode="auto">
            <a:xfrm>
              <a:off x="7380288" y="2852738"/>
              <a:ext cx="27940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hu-HU" sz="1200" b="0"/>
                <a:t>i</a:t>
              </a:r>
              <a:endParaRPr lang="hu-HU" sz="1200" b="0" baseline="-25000"/>
            </a:p>
          </p:txBody>
        </p:sp>
        <p:sp>
          <p:nvSpPr>
            <p:cNvPr id="278582" name="Text Box 54"/>
            <p:cNvSpPr txBox="1">
              <a:spLocks noChangeArrowheads="1"/>
            </p:cNvSpPr>
            <p:nvPr/>
          </p:nvSpPr>
          <p:spPr bwMode="auto">
            <a:xfrm>
              <a:off x="6588126" y="2349500"/>
              <a:ext cx="27940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hu-HU" sz="1200" b="0"/>
                <a:t>h</a:t>
              </a:r>
              <a:endParaRPr lang="hu-HU" sz="1200" b="0" baseline="-25000"/>
            </a:p>
          </p:txBody>
        </p:sp>
        <p:sp>
          <p:nvSpPr>
            <p:cNvPr id="278583" name="Text Box 55"/>
            <p:cNvSpPr txBox="1">
              <a:spLocks noChangeArrowheads="1"/>
            </p:cNvSpPr>
            <p:nvPr/>
          </p:nvSpPr>
          <p:spPr bwMode="auto">
            <a:xfrm>
              <a:off x="5292726" y="1916113"/>
              <a:ext cx="43180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hu-HU" sz="1200" b="0"/>
                <a:t>n</a:t>
              </a:r>
              <a:r>
                <a:rPr lang="hu-HU" sz="1200" b="0" baseline="-25000"/>
                <a:t>2</a:t>
              </a:r>
            </a:p>
          </p:txBody>
        </p:sp>
        <p:sp>
          <p:nvSpPr>
            <p:cNvPr id="278585" name="Text Box 57"/>
            <p:cNvSpPr txBox="1">
              <a:spLocks noChangeArrowheads="1"/>
            </p:cNvSpPr>
            <p:nvPr/>
          </p:nvSpPr>
          <p:spPr bwMode="auto">
            <a:xfrm>
              <a:off x="8101013" y="1773238"/>
              <a:ext cx="43180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hu-HU" sz="1200" b="0"/>
                <a:t>n</a:t>
              </a:r>
              <a:r>
                <a:rPr lang="hu-HU" sz="1200" b="0" baseline="-25000"/>
                <a:t>1</a:t>
              </a:r>
            </a:p>
          </p:txBody>
        </p:sp>
        <p:sp>
          <p:nvSpPr>
            <p:cNvPr id="2" name="Ív 1"/>
            <p:cNvSpPr/>
            <p:nvPr/>
          </p:nvSpPr>
          <p:spPr bwMode="auto">
            <a:xfrm rot="2783733">
              <a:off x="6828518" y="1941102"/>
              <a:ext cx="457200" cy="457200"/>
            </a:xfrm>
            <a:prstGeom prst="arc">
              <a:avLst>
                <a:gd name="adj1" fmla="val 16574280"/>
                <a:gd name="adj2" fmla="val 68265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u-H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44" name="Ív 43"/>
            <p:cNvSpPr/>
            <p:nvPr/>
          </p:nvSpPr>
          <p:spPr bwMode="auto">
            <a:xfrm rot="13057572">
              <a:off x="6256426" y="1770344"/>
              <a:ext cx="698279" cy="688581"/>
            </a:xfrm>
            <a:prstGeom prst="arc">
              <a:avLst>
                <a:gd name="adj1" fmla="val 17464557"/>
                <a:gd name="adj2" fmla="val 21142744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u-H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78556" name="Text Box 28"/>
            <p:cNvSpPr txBox="1">
              <a:spLocks noChangeArrowheads="1"/>
            </p:cNvSpPr>
            <p:nvPr/>
          </p:nvSpPr>
          <p:spPr bwMode="auto">
            <a:xfrm>
              <a:off x="7051676" y="1556792"/>
              <a:ext cx="57626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l-GR" sz="1200" b="0" dirty="0">
                  <a:ea typeface="Arial Unicode MS" pitchFamily="34" charset="-128"/>
                  <a:cs typeface="Arial Unicode MS" pitchFamily="34" charset="-128"/>
                </a:rPr>
                <a:t>ϕ</a:t>
              </a:r>
              <a:r>
                <a:rPr lang="hu-HU" sz="1200" b="0" baseline="-25000" dirty="0">
                  <a:ea typeface="Arial Unicode MS" pitchFamily="34" charset="-128"/>
                  <a:cs typeface="Arial Unicode MS" pitchFamily="34" charset="-128"/>
                </a:rPr>
                <a:t>1</a:t>
              </a:r>
              <a:endParaRPr lang="el-GR" sz="1200" b="0" dirty="0"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4" name="Egyenes összekötő nyíllal 3"/>
            <p:cNvCxnSpPr/>
            <p:nvPr/>
          </p:nvCxnSpPr>
          <p:spPr bwMode="auto">
            <a:xfrm flipH="1">
              <a:off x="7164288" y="1819275"/>
              <a:ext cx="41376" cy="35042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8530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Spherical lenses</a:t>
            </a:r>
          </a:p>
        </p:txBody>
      </p:sp>
      <p:sp>
        <p:nvSpPr>
          <p:cNvPr id="278532" name="Rectangle 4"/>
          <p:cNvSpPr>
            <a:spLocks noChangeArrowheads="1"/>
          </p:cNvSpPr>
          <p:nvPr/>
        </p:nvSpPr>
        <p:spPr bwMode="auto">
          <a:xfrm>
            <a:off x="0" y="270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8560" name="Object 32"/>
              <p:cNvSpPr txBox="1"/>
              <p:nvPr/>
            </p:nvSpPr>
            <p:spPr bwMode="auto">
              <a:xfrm>
                <a:off x="709613" y="1412875"/>
                <a:ext cx="2130822" cy="6651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8560" name="Object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9613" y="1412875"/>
                <a:ext cx="2130822" cy="6651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561" name="Object 33"/>
              <p:cNvSpPr txBox="1"/>
              <p:nvPr/>
            </p:nvSpPr>
            <p:spPr bwMode="auto">
              <a:xfrm>
                <a:off x="250824" y="2433638"/>
                <a:ext cx="1586585" cy="5635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8561" name="Object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4" y="2433638"/>
                <a:ext cx="1586585" cy="563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562" name="Object 34"/>
              <p:cNvSpPr txBox="1"/>
              <p:nvPr/>
            </p:nvSpPr>
            <p:spPr bwMode="auto">
              <a:xfrm>
                <a:off x="1979612" y="2433638"/>
                <a:ext cx="1550989" cy="533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8562" name="Object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9612" y="2433638"/>
                <a:ext cx="1550989" cy="533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564" name="Object 36"/>
              <p:cNvSpPr txBox="1"/>
              <p:nvPr/>
            </p:nvSpPr>
            <p:spPr bwMode="auto">
              <a:xfrm>
                <a:off x="492847" y="2960687"/>
                <a:ext cx="3207616" cy="47304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8564" name="Object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2847" y="2960687"/>
                <a:ext cx="3207616" cy="4730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568" name="Object 40"/>
              <p:cNvSpPr txBox="1"/>
              <p:nvPr/>
            </p:nvSpPr>
            <p:spPr bwMode="auto">
              <a:xfrm>
                <a:off x="827088" y="3632200"/>
                <a:ext cx="2049463" cy="7366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8568" name="Object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088" y="3632200"/>
                <a:ext cx="2049463" cy="7366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569" name="Object 41"/>
              <p:cNvSpPr txBox="1"/>
              <p:nvPr/>
            </p:nvSpPr>
            <p:spPr bwMode="auto">
              <a:xfrm>
                <a:off x="501244" y="4631959"/>
                <a:ext cx="4104704" cy="10810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8569" name="Object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1244" y="4631959"/>
                <a:ext cx="4104704" cy="10810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570" name="Object 42"/>
              <p:cNvSpPr txBox="1"/>
              <p:nvPr/>
            </p:nvSpPr>
            <p:spPr bwMode="auto">
              <a:xfrm>
                <a:off x="684212" y="5661024"/>
                <a:ext cx="3382963" cy="10810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8570" name="Object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212" y="5661024"/>
                <a:ext cx="3382963" cy="10810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565" name="Object 37"/>
              <p:cNvSpPr txBox="1"/>
              <p:nvPr/>
            </p:nvSpPr>
            <p:spPr bwMode="auto">
              <a:xfrm>
                <a:off x="5487988" y="3789363"/>
                <a:ext cx="1676400" cy="3317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𝑡𝑔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8565" name="Object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7988" y="3789363"/>
                <a:ext cx="1676400" cy="331787"/>
              </a:xfrm>
              <a:prstGeom prst="rect">
                <a:avLst/>
              </a:prstGeom>
              <a:blipFill>
                <a:blip r:embed="rId9"/>
                <a:stretch>
                  <a:fillRect b="-925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566" name="Object 38"/>
              <p:cNvSpPr txBox="1"/>
              <p:nvPr/>
            </p:nvSpPr>
            <p:spPr bwMode="auto">
              <a:xfrm>
                <a:off x="5508625" y="4149725"/>
                <a:ext cx="1574800" cy="3317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𝑡𝑔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8566" name="Object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08625" y="4149725"/>
                <a:ext cx="1574800" cy="331788"/>
              </a:xfrm>
              <a:prstGeom prst="rect">
                <a:avLst/>
              </a:prstGeom>
              <a:blipFill>
                <a:blip r:embed="rId10"/>
                <a:stretch>
                  <a:fillRect b="-925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567" name="Object 39"/>
              <p:cNvSpPr txBox="1"/>
              <p:nvPr/>
            </p:nvSpPr>
            <p:spPr bwMode="auto">
              <a:xfrm>
                <a:off x="5510213" y="4508500"/>
                <a:ext cx="1725612" cy="3317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𝑡𝑔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8567" name="Object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0213" y="4508500"/>
                <a:ext cx="1725612" cy="331788"/>
              </a:xfrm>
              <a:prstGeom prst="rect">
                <a:avLst/>
              </a:prstGeom>
              <a:blipFill>
                <a:blip r:embed="rId11"/>
                <a:stretch>
                  <a:fillRect b="-925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587" name="Object 59"/>
              <p:cNvSpPr txBox="1"/>
              <p:nvPr/>
            </p:nvSpPr>
            <p:spPr bwMode="auto">
              <a:xfrm>
                <a:off x="5940425" y="5287963"/>
                <a:ext cx="738188" cy="6619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8587" name="Object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0425" y="5287963"/>
                <a:ext cx="738188" cy="6619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Szövegdoboz 67">
            <a:extLst>
              <a:ext uri="{FF2B5EF4-FFF2-40B4-BE49-F238E27FC236}">
                <a16:creationId xmlns:a16="http://schemas.microsoft.com/office/drawing/2014/main" id="{97E57B39-4F62-44DC-B1E6-B2E769F53B20}"/>
              </a:ext>
            </a:extLst>
          </p:cNvPr>
          <p:cNvSpPr txBox="1"/>
          <p:nvPr/>
        </p:nvSpPr>
        <p:spPr>
          <a:xfrm>
            <a:off x="6731202" y="182802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0" dirty="0"/>
              <a:t>P</a:t>
            </a:r>
            <a:r>
              <a:rPr lang="hu-HU" sz="1200" b="0" baseline="-25000" dirty="0"/>
              <a:t>2</a:t>
            </a:r>
            <a:endParaRPr lang="en-US" sz="2400" b="0" baseline="-25000" dirty="0"/>
          </a:p>
        </p:txBody>
      </p:sp>
    </p:spTree>
    <p:extLst>
      <p:ext uri="{BB962C8B-B14F-4D97-AF65-F5344CB8AC3E}">
        <p14:creationId xmlns:p14="http://schemas.microsoft.com/office/powerpoint/2010/main" val="1082589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Spherical lenses</a:t>
            </a:r>
          </a:p>
        </p:txBody>
      </p:sp>
      <p:sp>
        <p:nvSpPr>
          <p:cNvPr id="279555" name="Rectangle 3"/>
          <p:cNvSpPr>
            <a:spLocks noChangeArrowheads="1"/>
          </p:cNvSpPr>
          <p:nvPr/>
        </p:nvSpPr>
        <p:spPr bwMode="auto">
          <a:xfrm>
            <a:off x="0" y="270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hu-HU"/>
          </a:p>
        </p:txBody>
      </p:sp>
      <p:pic>
        <p:nvPicPr>
          <p:cNvPr id="279595" name="Picture 43" descr="2000px-Lens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196975"/>
            <a:ext cx="5795963" cy="38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9596" name="Object 44"/>
              <p:cNvSpPr txBox="1"/>
              <p:nvPr/>
            </p:nvSpPr>
            <p:spPr bwMode="auto">
              <a:xfrm>
                <a:off x="4859338" y="5516563"/>
                <a:ext cx="3169046" cy="10223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9596" name="Object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9338" y="5516563"/>
                <a:ext cx="3169046" cy="10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597" name="Object 45"/>
              <p:cNvSpPr txBox="1"/>
              <p:nvPr/>
            </p:nvSpPr>
            <p:spPr bwMode="auto">
              <a:xfrm>
                <a:off x="2268538" y="5516562"/>
                <a:ext cx="1871414" cy="115279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9597" name="Object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8538" y="5516562"/>
                <a:ext cx="1871414" cy="11527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9598" name="Text Box 46"/>
          <p:cNvSpPr txBox="1">
            <a:spLocks noChangeArrowheads="1"/>
          </p:cNvSpPr>
          <p:nvPr/>
        </p:nvSpPr>
        <p:spPr bwMode="auto">
          <a:xfrm>
            <a:off x="651033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www.wikipedia.org</a:t>
            </a:r>
          </a:p>
        </p:txBody>
      </p:sp>
    </p:spTree>
    <p:extLst>
      <p:ext uri="{BB962C8B-B14F-4D97-AF65-F5344CB8AC3E}">
        <p14:creationId xmlns:p14="http://schemas.microsoft.com/office/powerpoint/2010/main" val="3229246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Spherical lenses</a:t>
            </a:r>
          </a:p>
        </p:txBody>
      </p:sp>
      <p:sp>
        <p:nvSpPr>
          <p:cNvPr id="290820" name="Text Box 4"/>
          <p:cNvSpPr txBox="1">
            <a:spLocks noChangeArrowheads="1"/>
          </p:cNvSpPr>
          <p:nvPr/>
        </p:nvSpPr>
        <p:spPr bwMode="auto">
          <a:xfrm>
            <a:off x="651033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www.wikipedia.org</a:t>
            </a:r>
          </a:p>
        </p:txBody>
      </p:sp>
      <p:pic>
        <p:nvPicPr>
          <p:cNvPr id="290821" name="Picture 5" descr="Lens2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82788"/>
            <a:ext cx="8280400" cy="346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106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Spherical lenses</a:t>
            </a:r>
          </a:p>
        </p:txBody>
      </p:sp>
      <p:sp>
        <p:nvSpPr>
          <p:cNvPr id="280579" name="Rectangle 3"/>
          <p:cNvSpPr>
            <a:spLocks noChangeArrowheads="1"/>
          </p:cNvSpPr>
          <p:nvPr/>
        </p:nvSpPr>
        <p:spPr bwMode="auto">
          <a:xfrm>
            <a:off x="0" y="2708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hu-HU"/>
          </a:p>
        </p:txBody>
      </p:sp>
      <p:pic>
        <p:nvPicPr>
          <p:cNvPr id="280583" name="Picture 7" descr="2000px-Lens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33500"/>
            <a:ext cx="8497888" cy="404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0584" name="Text Box 8"/>
          <p:cNvSpPr txBox="1">
            <a:spLocks noChangeArrowheads="1"/>
          </p:cNvSpPr>
          <p:nvPr/>
        </p:nvSpPr>
        <p:spPr bwMode="auto">
          <a:xfrm>
            <a:off x="651033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www.wikipedia.org</a:t>
            </a:r>
          </a:p>
        </p:txBody>
      </p:sp>
    </p:spTree>
    <p:extLst>
      <p:ext uri="{BB962C8B-B14F-4D97-AF65-F5344CB8AC3E}">
        <p14:creationId xmlns:p14="http://schemas.microsoft.com/office/powerpoint/2010/main" val="2155547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Spherical lenses</a:t>
            </a:r>
          </a:p>
        </p:txBody>
      </p:sp>
      <p:pic>
        <p:nvPicPr>
          <p:cNvPr id="281607" name="Picture 7" descr="2000px-Lens3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268413"/>
            <a:ext cx="7345363" cy="523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1608" name="Text Box 8"/>
          <p:cNvSpPr txBox="1">
            <a:spLocks noChangeArrowheads="1"/>
          </p:cNvSpPr>
          <p:nvPr/>
        </p:nvSpPr>
        <p:spPr bwMode="auto">
          <a:xfrm>
            <a:off x="651033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www.wikipedia.org</a:t>
            </a:r>
          </a:p>
        </p:txBody>
      </p:sp>
    </p:spTree>
    <p:extLst>
      <p:ext uri="{BB962C8B-B14F-4D97-AF65-F5344CB8AC3E}">
        <p14:creationId xmlns:p14="http://schemas.microsoft.com/office/powerpoint/2010/main" val="4092327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Spherical lenses</a:t>
            </a:r>
          </a:p>
        </p:txBody>
      </p:sp>
      <p:pic>
        <p:nvPicPr>
          <p:cNvPr id="282631" name="Picture 7" descr="2000px-Lens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68413"/>
            <a:ext cx="8569325" cy="495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2632" name="Text Box 8"/>
          <p:cNvSpPr txBox="1">
            <a:spLocks noChangeArrowheads="1"/>
          </p:cNvSpPr>
          <p:nvPr/>
        </p:nvSpPr>
        <p:spPr bwMode="auto">
          <a:xfrm>
            <a:off x="651033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www.wikipedia.org</a:t>
            </a:r>
          </a:p>
        </p:txBody>
      </p:sp>
    </p:spTree>
    <p:extLst>
      <p:ext uri="{BB962C8B-B14F-4D97-AF65-F5344CB8AC3E}">
        <p14:creationId xmlns:p14="http://schemas.microsoft.com/office/powerpoint/2010/main" val="2478554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Refractors</a:t>
            </a:r>
          </a:p>
        </p:txBody>
      </p:sp>
      <p:sp>
        <p:nvSpPr>
          <p:cNvPr id="292868" name="Text Box 4"/>
          <p:cNvSpPr txBox="1">
            <a:spLocks noChangeArrowheads="1"/>
          </p:cNvSpPr>
          <p:nvPr/>
        </p:nvSpPr>
        <p:spPr bwMode="auto">
          <a:xfrm>
            <a:off x="3276600" y="6538913"/>
            <a:ext cx="58324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hu-HU" sz="1200" b="0"/>
              <a:t>Source of figure: http://tudasbazis.csillagaszat.hu/tavcsovek/lencses-tavcsovek.html</a:t>
            </a:r>
          </a:p>
        </p:txBody>
      </p:sp>
      <p:pic>
        <p:nvPicPr>
          <p:cNvPr id="292870" name="Picture 6" descr="012lencsesek_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757363"/>
            <a:ext cx="8642350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2871" name="Text Box 7"/>
          <p:cNvSpPr txBox="1">
            <a:spLocks noChangeArrowheads="1"/>
          </p:cNvSpPr>
          <p:nvPr/>
        </p:nvSpPr>
        <p:spPr bwMode="auto">
          <a:xfrm>
            <a:off x="1023938" y="5248275"/>
            <a:ext cx="1987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/>
              <a:t>Galilei telescope</a:t>
            </a:r>
          </a:p>
          <a:p>
            <a:r>
              <a:rPr lang="hu-HU"/>
              <a:t>D = F + (-f)</a:t>
            </a:r>
          </a:p>
        </p:txBody>
      </p:sp>
      <p:sp>
        <p:nvSpPr>
          <p:cNvPr id="292872" name="Text Box 8"/>
          <p:cNvSpPr txBox="1">
            <a:spLocks noChangeArrowheads="1"/>
          </p:cNvSpPr>
          <p:nvPr/>
        </p:nvSpPr>
        <p:spPr bwMode="auto">
          <a:xfrm>
            <a:off x="5727700" y="5373688"/>
            <a:ext cx="2012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/>
              <a:t>Kepler telescope</a:t>
            </a:r>
          </a:p>
          <a:p>
            <a:r>
              <a:rPr lang="hu-HU"/>
              <a:t>D = F + t</a:t>
            </a:r>
          </a:p>
        </p:txBody>
      </p:sp>
    </p:spTree>
    <p:extLst>
      <p:ext uri="{BB962C8B-B14F-4D97-AF65-F5344CB8AC3E}">
        <p14:creationId xmlns:p14="http://schemas.microsoft.com/office/powerpoint/2010/main" val="934927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Szövegdoboz 5"/>
              <p:cNvSpPr txBox="1"/>
              <p:nvPr/>
            </p:nvSpPr>
            <p:spPr>
              <a:xfrm>
                <a:off x="539552" y="260648"/>
                <a:ext cx="4211089" cy="582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       ⟹       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hu-HU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hu-HU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hu-HU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Szövegdoboz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60648"/>
                <a:ext cx="4211089" cy="582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zövegdoboz 6"/>
              <p:cNvSpPr txBox="1"/>
              <p:nvPr/>
            </p:nvSpPr>
            <p:spPr>
              <a:xfrm>
                <a:off x="681356" y="1535662"/>
                <a:ext cx="15730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hu-HU" b="0" dirty="0"/>
              </a:p>
            </p:txBody>
          </p:sp>
        </mc:Choice>
        <mc:Fallback xmlns="">
          <p:sp>
            <p:nvSpPr>
              <p:cNvPr id="7" name="Szövegdoboz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56" y="1535662"/>
                <a:ext cx="1573059" cy="276999"/>
              </a:xfrm>
              <a:prstGeom prst="rect">
                <a:avLst/>
              </a:prstGeom>
              <a:blipFill>
                <a:blip r:embed="rId3"/>
                <a:stretch>
                  <a:fillRect l="-3101" r="-2326" b="-2888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zövegdoboz 7"/>
              <p:cNvSpPr txBox="1"/>
              <p:nvPr/>
            </p:nvSpPr>
            <p:spPr>
              <a:xfrm>
                <a:off x="673154" y="1916832"/>
                <a:ext cx="2668166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d>
                            <m:d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b="0" i="1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d>
                            <m:d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hu-HU" b="0" dirty="0"/>
              </a:p>
            </p:txBody>
          </p:sp>
        </mc:Choice>
        <mc:Fallback xmlns="">
          <p:sp>
            <p:nvSpPr>
              <p:cNvPr id="8" name="Szövegdoboz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54" y="1916832"/>
                <a:ext cx="2668166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zövegdoboz 8"/>
              <p:cNvSpPr txBox="1"/>
              <p:nvPr/>
            </p:nvSpPr>
            <p:spPr>
              <a:xfrm>
                <a:off x="681356" y="2560111"/>
                <a:ext cx="7283212" cy="565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hu-HU" b="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hu-HU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hu-HU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hu-H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⟹       </m:t>
                      </m:r>
                      <m:sSub>
                        <m:sSub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b="0" i="1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hu-HU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hu-HU" b="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hu-HU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b="0" i="1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hu-HU" b="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hu-HU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hu-H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u-HU" b="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hu-HU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hu-HU" b="0" i="1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sSup>
                        <m:sSup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hu-HU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hu-HU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hu-HU" b="0" dirty="0"/>
              </a:p>
            </p:txBody>
          </p:sp>
        </mc:Choice>
        <mc:Fallback xmlns="">
          <p:sp>
            <p:nvSpPr>
              <p:cNvPr id="9" name="Szövegdoboz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56" y="2560111"/>
                <a:ext cx="7283212" cy="5655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églalap 10"/>
              <p:cNvSpPr/>
              <p:nvPr/>
            </p:nvSpPr>
            <p:spPr>
              <a:xfrm>
                <a:off x="673154" y="3228232"/>
                <a:ext cx="3367076" cy="7085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hu-HU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hu-HU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hu-HU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hu-HU" b="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hu-HU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hu-HU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hu-HU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hu-HU" b="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sSup>
                            <m:sSup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hu-HU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  <m:r>
                        <a:rPr lang="hu-HU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hu-HU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hu-HU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hu-HU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églalap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54" y="3228232"/>
                <a:ext cx="3367076" cy="7085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zövegdoboz 11"/>
              <p:cNvSpPr txBox="1"/>
              <p:nvPr/>
            </p:nvSpPr>
            <p:spPr>
              <a:xfrm>
                <a:off x="673154" y="4573501"/>
                <a:ext cx="1649747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hu-HU" b="0" dirty="0"/>
              </a:p>
            </p:txBody>
          </p:sp>
        </mc:Choice>
        <mc:Fallback xmlns="">
          <p:sp>
            <p:nvSpPr>
              <p:cNvPr id="12" name="Szövegdoboz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54" y="4573501"/>
                <a:ext cx="1649747" cy="537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églalap 12"/>
              <p:cNvSpPr/>
              <p:nvPr/>
            </p:nvSpPr>
            <p:spPr>
              <a:xfrm>
                <a:off x="681356" y="5203015"/>
                <a:ext cx="8352928" cy="6578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b="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hu-HU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hu-HU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hu-HU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⟹    </m:t>
                      </m:r>
                      <m:sSub>
                        <m:sSub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hu-HU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hu-HU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hu-HU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hu-HU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b="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hu-HU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hu-HU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u-HU" b="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hu-HU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hu-HU" b="0" i="1"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  <m:sub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p>
                        <m:sSup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hu-HU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hu-HU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hu-HU" b="0" dirty="0"/>
              </a:p>
            </p:txBody>
          </p:sp>
        </mc:Choice>
        <mc:Fallback xmlns="">
          <p:sp>
            <p:nvSpPr>
              <p:cNvPr id="13" name="Téglalap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56" y="5203015"/>
                <a:ext cx="8352928" cy="6578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églalap 13"/>
              <p:cNvSpPr/>
              <p:nvPr/>
            </p:nvSpPr>
            <p:spPr>
              <a:xfrm>
                <a:off x="673154" y="5860887"/>
                <a:ext cx="3286862" cy="705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hu-HU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hu-HU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hu-HU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hu-HU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sSup>
                            <m:sSup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hu-HU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hu-HU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hu-HU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hu-HU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hu-HU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u-HU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  <m:r>
                        <a:rPr lang="hu-HU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hu-HU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hu-HU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hu-HU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églalap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54" y="5860887"/>
                <a:ext cx="3286862" cy="7053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églalap 14"/>
              <p:cNvSpPr/>
              <p:nvPr/>
            </p:nvSpPr>
            <p:spPr>
              <a:xfrm>
                <a:off x="7652464" y="3393372"/>
                <a:ext cx="1456040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hu-HU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hu-HU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hu-HU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hu-HU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hu-HU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hu-HU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hu-HU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églalap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464" y="3393372"/>
                <a:ext cx="1456040" cy="378245"/>
              </a:xfrm>
              <a:prstGeom prst="rect">
                <a:avLst/>
              </a:prstGeom>
              <a:blipFill>
                <a:blip r:embed="rId10"/>
                <a:stretch>
                  <a:fillRect t="-1613" b="-1613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églalap 15"/>
              <p:cNvSpPr/>
              <p:nvPr/>
            </p:nvSpPr>
            <p:spPr>
              <a:xfrm>
                <a:off x="7683243" y="6024424"/>
                <a:ext cx="1392882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hu-HU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  <m:sub>
                          <m:r>
                            <a:rPr lang="hu-H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hu-HU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hu-HU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hu-HU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hu-HU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hu-HU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églalap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243" y="6024424"/>
                <a:ext cx="1392882" cy="378245"/>
              </a:xfrm>
              <a:prstGeom prst="rect">
                <a:avLst/>
              </a:prstGeom>
              <a:blipFill>
                <a:blip r:embed="rId11"/>
                <a:stretch>
                  <a:fillRect t="-1613" b="-1613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637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Reflectors</a:t>
            </a:r>
          </a:p>
        </p:txBody>
      </p:sp>
      <p:sp>
        <p:nvSpPr>
          <p:cNvPr id="293891" name="Text Box 3"/>
          <p:cNvSpPr txBox="1">
            <a:spLocks noChangeArrowheads="1"/>
          </p:cNvSpPr>
          <p:nvPr/>
        </p:nvSpPr>
        <p:spPr bwMode="auto">
          <a:xfrm>
            <a:off x="651033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www.wikipedia.org</a:t>
            </a:r>
          </a:p>
        </p:txBody>
      </p:sp>
      <p:pic>
        <p:nvPicPr>
          <p:cNvPr id="293895" name="Picture 7" descr="2000px-Cassegrain-Telescop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473450"/>
            <a:ext cx="6769100" cy="338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3897" name="Picture 9" descr="2000px-Newton-Telesk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093788"/>
            <a:ext cx="6264275" cy="284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3898" name="Text Box 10"/>
          <p:cNvSpPr txBox="1">
            <a:spLocks noChangeArrowheads="1"/>
          </p:cNvSpPr>
          <p:nvPr/>
        </p:nvSpPr>
        <p:spPr bwMode="auto">
          <a:xfrm>
            <a:off x="6732588" y="2774950"/>
            <a:ext cx="2127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/>
              <a:t>Newton telescope</a:t>
            </a:r>
          </a:p>
        </p:txBody>
      </p:sp>
      <p:sp>
        <p:nvSpPr>
          <p:cNvPr id="293899" name="Text Box 11"/>
          <p:cNvSpPr txBox="1">
            <a:spLocks noChangeArrowheads="1"/>
          </p:cNvSpPr>
          <p:nvPr/>
        </p:nvSpPr>
        <p:spPr bwMode="auto">
          <a:xfrm>
            <a:off x="6516688" y="4941888"/>
            <a:ext cx="2533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/>
              <a:t>Cassegrain telescope</a:t>
            </a:r>
          </a:p>
        </p:txBody>
      </p:sp>
    </p:spTree>
    <p:extLst>
      <p:ext uri="{BB962C8B-B14F-4D97-AF65-F5344CB8AC3E}">
        <p14:creationId xmlns:p14="http://schemas.microsoft.com/office/powerpoint/2010/main" val="2228536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Spherical aberration</a:t>
            </a:r>
          </a:p>
        </p:txBody>
      </p:sp>
      <p:sp>
        <p:nvSpPr>
          <p:cNvPr id="291844" name="Text Box 4"/>
          <p:cNvSpPr txBox="1">
            <a:spLocks noChangeArrowheads="1"/>
          </p:cNvSpPr>
          <p:nvPr/>
        </p:nvSpPr>
        <p:spPr bwMode="auto">
          <a:xfrm>
            <a:off x="651033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www.wikipedia.org</a:t>
            </a:r>
          </a:p>
        </p:txBody>
      </p:sp>
      <p:pic>
        <p:nvPicPr>
          <p:cNvPr id="291845" name="Picture 5" descr="2000px-Spherical_aberration_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268413"/>
            <a:ext cx="4972050" cy="504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474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Spherical aberration</a:t>
            </a:r>
          </a:p>
        </p:txBody>
      </p:sp>
      <p:pic>
        <p:nvPicPr>
          <p:cNvPr id="283654" name="Picture 6" descr="Spherical_aberration_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557338"/>
            <a:ext cx="5688013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3655" name="Text Box 7"/>
          <p:cNvSpPr txBox="1">
            <a:spLocks noChangeArrowheads="1"/>
          </p:cNvSpPr>
          <p:nvPr/>
        </p:nvSpPr>
        <p:spPr bwMode="auto">
          <a:xfrm>
            <a:off x="651033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www.wikipedia.org</a:t>
            </a:r>
          </a:p>
        </p:txBody>
      </p:sp>
    </p:spTree>
    <p:extLst>
      <p:ext uri="{BB962C8B-B14F-4D97-AF65-F5344CB8AC3E}">
        <p14:creationId xmlns:p14="http://schemas.microsoft.com/office/powerpoint/2010/main" val="3546815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Coma (comatic aberration)</a:t>
            </a:r>
          </a:p>
        </p:txBody>
      </p:sp>
      <p:sp>
        <p:nvSpPr>
          <p:cNvPr id="284677" name="Text Box 5"/>
          <p:cNvSpPr txBox="1">
            <a:spLocks noChangeArrowheads="1"/>
          </p:cNvSpPr>
          <p:nvPr/>
        </p:nvSpPr>
        <p:spPr bwMode="auto">
          <a:xfrm>
            <a:off x="651033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www.wikipedia.org</a:t>
            </a:r>
          </a:p>
        </p:txBody>
      </p:sp>
      <p:pic>
        <p:nvPicPr>
          <p:cNvPr id="284678" name="Picture 6" descr="2000px-Lens-co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268413"/>
            <a:ext cx="8785225" cy="529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148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Coma (comatic aberration)</a:t>
            </a:r>
          </a:p>
        </p:txBody>
      </p:sp>
      <p:sp>
        <p:nvSpPr>
          <p:cNvPr id="301059" name="Text Box 3"/>
          <p:cNvSpPr txBox="1">
            <a:spLocks noChangeArrowheads="1"/>
          </p:cNvSpPr>
          <p:nvPr/>
        </p:nvSpPr>
        <p:spPr bwMode="auto">
          <a:xfrm>
            <a:off x="4224338" y="6538913"/>
            <a:ext cx="4884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http://www.ryokosha.com/eng/products/nh_3ma.html</a:t>
            </a:r>
          </a:p>
        </p:txBody>
      </p:sp>
      <p:pic>
        <p:nvPicPr>
          <p:cNvPr id="301061" name="Picture 5" descr="nh_MA__pin_co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341438"/>
            <a:ext cx="4824413" cy="482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414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Chromatic aberration</a:t>
            </a:r>
          </a:p>
        </p:txBody>
      </p:sp>
      <p:pic>
        <p:nvPicPr>
          <p:cNvPr id="285700" name="Picture 4" descr="2000px-Lens6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68413"/>
            <a:ext cx="8569325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5701" name="Text Box 5"/>
          <p:cNvSpPr txBox="1">
            <a:spLocks noChangeArrowheads="1"/>
          </p:cNvSpPr>
          <p:nvPr/>
        </p:nvSpPr>
        <p:spPr bwMode="auto">
          <a:xfrm>
            <a:off x="651033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www.wikipedia.org</a:t>
            </a:r>
          </a:p>
        </p:txBody>
      </p:sp>
    </p:spTree>
    <p:extLst>
      <p:ext uri="{BB962C8B-B14F-4D97-AF65-F5344CB8AC3E}">
        <p14:creationId xmlns:p14="http://schemas.microsoft.com/office/powerpoint/2010/main" val="1644779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Chromatic aberration</a:t>
            </a:r>
          </a:p>
        </p:txBody>
      </p:sp>
      <p:sp>
        <p:nvSpPr>
          <p:cNvPr id="289796" name="Text Box 4"/>
          <p:cNvSpPr txBox="1">
            <a:spLocks noChangeArrowheads="1"/>
          </p:cNvSpPr>
          <p:nvPr/>
        </p:nvSpPr>
        <p:spPr bwMode="auto">
          <a:xfrm>
            <a:off x="651033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www.wikipedia.org</a:t>
            </a:r>
          </a:p>
        </p:txBody>
      </p:sp>
      <p:pic>
        <p:nvPicPr>
          <p:cNvPr id="289797" name="Picture 5" descr="2000px-Lens6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96975"/>
            <a:ext cx="8569325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0870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Astigmatism</a:t>
            </a:r>
          </a:p>
        </p:txBody>
      </p:sp>
      <p:pic>
        <p:nvPicPr>
          <p:cNvPr id="286724" name="Picture 4" descr="2000px-Astigmati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8569325" cy="441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25" name="Text Box 5"/>
          <p:cNvSpPr txBox="1">
            <a:spLocks noChangeArrowheads="1"/>
          </p:cNvSpPr>
          <p:nvPr/>
        </p:nvSpPr>
        <p:spPr bwMode="auto">
          <a:xfrm>
            <a:off x="651033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www.wikipedia.org</a:t>
            </a:r>
          </a:p>
        </p:txBody>
      </p:sp>
    </p:spTree>
    <p:extLst>
      <p:ext uri="{BB962C8B-B14F-4D97-AF65-F5344CB8AC3E}">
        <p14:creationId xmlns:p14="http://schemas.microsoft.com/office/powerpoint/2010/main" val="17079501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Astigmatism</a:t>
            </a:r>
          </a:p>
        </p:txBody>
      </p:sp>
      <p:sp>
        <p:nvSpPr>
          <p:cNvPr id="288772" name="Text Box 4"/>
          <p:cNvSpPr txBox="1">
            <a:spLocks noChangeArrowheads="1"/>
          </p:cNvSpPr>
          <p:nvPr/>
        </p:nvSpPr>
        <p:spPr bwMode="auto">
          <a:xfrm>
            <a:off x="651033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www.wikipedia.org</a:t>
            </a:r>
          </a:p>
        </p:txBody>
      </p:sp>
      <p:pic>
        <p:nvPicPr>
          <p:cNvPr id="288773" name="Picture 5" descr="Astigmatism_text_bl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268413"/>
            <a:ext cx="6985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440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>
                <a:solidFill>
                  <a:schemeClr val="tx2"/>
                </a:solidFill>
              </a:rPr>
              <a:t>Field curvature</a:t>
            </a:r>
          </a:p>
        </p:txBody>
      </p:sp>
      <p:pic>
        <p:nvPicPr>
          <p:cNvPr id="287748" name="Picture 4" descr="2000px-Field_curva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96975"/>
            <a:ext cx="8496300" cy="511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749" name="Text Box 5"/>
          <p:cNvSpPr txBox="1">
            <a:spLocks noChangeArrowheads="1"/>
          </p:cNvSpPr>
          <p:nvPr/>
        </p:nvSpPr>
        <p:spPr bwMode="auto">
          <a:xfrm>
            <a:off x="651033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 dirty="0" err="1"/>
              <a:t>Source</a:t>
            </a:r>
            <a:r>
              <a:rPr lang="hu-HU" sz="1200" b="0" dirty="0"/>
              <a:t> of </a:t>
            </a:r>
            <a:r>
              <a:rPr lang="hu-HU" sz="1200" b="0" dirty="0" err="1"/>
              <a:t>figure</a:t>
            </a:r>
            <a:r>
              <a:rPr lang="hu-HU" sz="1200" b="0" dirty="0"/>
              <a:t>: www.wikipedia.org</a:t>
            </a:r>
          </a:p>
        </p:txBody>
      </p:sp>
    </p:spTree>
    <p:extLst>
      <p:ext uri="{BB962C8B-B14F-4D97-AF65-F5344CB8AC3E}">
        <p14:creationId xmlns:p14="http://schemas.microsoft.com/office/powerpoint/2010/main" val="3728429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Reminder</a:t>
            </a:r>
            <a:endParaRPr lang="hu-HU" dirty="0"/>
          </a:p>
        </p:txBody>
      </p:sp>
      <p:pic>
        <p:nvPicPr>
          <p:cNvPr id="207876" name="Picture 4" descr="FG32_0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268413"/>
            <a:ext cx="7345363" cy="551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77" name="Text Box 5"/>
          <p:cNvSpPr txBox="1">
            <a:spLocks noChangeArrowheads="1"/>
          </p:cNvSpPr>
          <p:nvPr/>
        </p:nvSpPr>
        <p:spPr bwMode="auto">
          <a:xfrm>
            <a:off x="4035425" y="6538913"/>
            <a:ext cx="50736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/>
              <a:t>Source of figure: http://www.phys.ttu.edu/~huang24/Teaching/Phys2401/</a:t>
            </a:r>
          </a:p>
        </p:txBody>
      </p:sp>
    </p:spTree>
    <p:extLst>
      <p:ext uri="{BB962C8B-B14F-4D97-AF65-F5344CB8AC3E}">
        <p14:creationId xmlns:p14="http://schemas.microsoft.com/office/powerpoint/2010/main" val="1407854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EFEB2A-ECAF-42E7-AD06-BE9702679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1525"/>
            <a:ext cx="9144000" cy="531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667F51DD-4D0E-4B97-BF53-FBD1ABBAE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033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 dirty="0" err="1"/>
              <a:t>Source</a:t>
            </a:r>
            <a:r>
              <a:rPr lang="hu-HU" sz="1200" b="0" dirty="0"/>
              <a:t> of </a:t>
            </a:r>
            <a:r>
              <a:rPr lang="hu-HU" sz="1200" b="0" dirty="0" err="1"/>
              <a:t>figure</a:t>
            </a:r>
            <a:r>
              <a:rPr lang="hu-HU" sz="1200" b="0" dirty="0"/>
              <a:t>: www.wikipedia.org</a:t>
            </a:r>
          </a:p>
        </p:txBody>
      </p:sp>
    </p:spTree>
    <p:extLst>
      <p:ext uri="{BB962C8B-B14F-4D97-AF65-F5344CB8AC3E}">
        <p14:creationId xmlns:p14="http://schemas.microsoft.com/office/powerpoint/2010/main" val="139384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erference of waves on the surface of water HD (480p_30fps_H264-128kbit_AAC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082" y="836712"/>
            <a:ext cx="896799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9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r>
              <a:rPr lang="en-GB"/>
              <a:t>Double slit experiment</a:t>
            </a:r>
          </a:p>
        </p:txBody>
      </p:sp>
      <p:sp>
        <p:nvSpPr>
          <p:cNvPr id="302083" name="Text Box 3"/>
          <p:cNvSpPr txBox="1">
            <a:spLocks noChangeArrowheads="1"/>
          </p:cNvSpPr>
          <p:nvPr/>
        </p:nvSpPr>
        <p:spPr bwMode="auto">
          <a:xfrm>
            <a:off x="6434138" y="6538913"/>
            <a:ext cx="26749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200" b="0"/>
              <a:t>Source of figure</a:t>
            </a:r>
            <a:r>
              <a:rPr lang="hu-HU" sz="1200" b="0"/>
              <a:t>s</a:t>
            </a:r>
            <a:r>
              <a:rPr lang="en-GB" sz="1200" b="0"/>
              <a:t>: www.wikipedia.org</a:t>
            </a:r>
          </a:p>
        </p:txBody>
      </p:sp>
      <p:pic>
        <p:nvPicPr>
          <p:cNvPr id="302085" name="Picture 5" descr="Young_Diffra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836613"/>
            <a:ext cx="6624637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2086" name="Picture 6" descr="2000px-Interference_of_two_wav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4362450"/>
            <a:ext cx="604837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2087" name="Picture 7" descr="Two_sources_interferenc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437112"/>
            <a:ext cx="2016125" cy="201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862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r>
              <a:rPr lang="en-GB"/>
              <a:t>Double slit experiment</a:t>
            </a:r>
          </a:p>
        </p:txBody>
      </p:sp>
      <p:sp>
        <p:nvSpPr>
          <p:cNvPr id="303107" name="Text Box 3"/>
          <p:cNvSpPr txBox="1">
            <a:spLocks noChangeArrowheads="1"/>
          </p:cNvSpPr>
          <p:nvPr/>
        </p:nvSpPr>
        <p:spPr bwMode="auto">
          <a:xfrm>
            <a:off x="651668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200" b="0"/>
              <a:t>Source of figure: www.wikipedia.org</a:t>
            </a:r>
          </a:p>
        </p:txBody>
      </p:sp>
      <p:pic>
        <p:nvPicPr>
          <p:cNvPr id="303111" name="Picture 7" descr="2000px-Ebohr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981075"/>
            <a:ext cx="7561262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319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uble Slit Experiment - Water Wave Interference Pattern (480p_30fps_H264-128kbit_AAC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59" y="649263"/>
            <a:ext cx="9096111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2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r>
              <a:rPr lang="en-GB"/>
              <a:t>Double slit experiment</a:t>
            </a:r>
          </a:p>
        </p:txBody>
      </p:sp>
      <p:sp>
        <p:nvSpPr>
          <p:cNvPr id="305155" name="Text Box 3"/>
          <p:cNvSpPr txBox="1">
            <a:spLocks noChangeArrowheads="1"/>
          </p:cNvSpPr>
          <p:nvPr/>
        </p:nvSpPr>
        <p:spPr bwMode="auto">
          <a:xfrm>
            <a:off x="4913313" y="6538913"/>
            <a:ext cx="41957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200" b="0"/>
              <a:t>Source of figure: </a:t>
            </a:r>
            <a:r>
              <a:rPr lang="hu-HU" sz="1200" b="0"/>
              <a:t>Hudson-Nelson: Útban a modern fizikához</a:t>
            </a:r>
            <a:endParaRPr lang="en-GB" sz="1200" b="0"/>
          </a:p>
        </p:txBody>
      </p:sp>
      <p:pic>
        <p:nvPicPr>
          <p:cNvPr id="305158" name="Picture 6" descr="Double-sl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052513"/>
            <a:ext cx="8497888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5159" name="Object 7"/>
              <p:cNvSpPr txBox="1"/>
              <p:nvPr/>
            </p:nvSpPr>
            <p:spPr bwMode="auto">
              <a:xfrm>
                <a:off x="1763712" y="4365624"/>
                <a:ext cx="2016125" cy="43152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Δr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5159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3712" y="4365624"/>
                <a:ext cx="2016125" cy="4315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160" name="Object 8"/>
              <p:cNvSpPr txBox="1"/>
              <p:nvPr/>
            </p:nvSpPr>
            <p:spPr bwMode="auto">
              <a:xfrm>
                <a:off x="5364163" y="4221162"/>
                <a:ext cx="2016124" cy="9159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Δr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5160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64163" y="4221162"/>
                <a:ext cx="2016124" cy="9159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161" name="Text Box 9"/>
          <p:cNvSpPr txBox="1">
            <a:spLocks noChangeArrowheads="1"/>
          </p:cNvSpPr>
          <p:nvPr/>
        </p:nvSpPr>
        <p:spPr bwMode="auto">
          <a:xfrm>
            <a:off x="279400" y="5105400"/>
            <a:ext cx="522922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40" tIns="45720" rIns="91440" bIns="45720" anchor="t">
            <a:spAutoFit/>
          </a:bodyPr>
          <a:lstStyle/>
          <a:p>
            <a:r>
              <a:rPr lang="hu-HU">
                <a:latin typeface="Arial"/>
                <a:cs typeface="Arial"/>
              </a:rPr>
              <a:t>Coherence: two waves are coherent if </a:t>
            </a:r>
            <a:endParaRPr lang="hu-HU"/>
          </a:p>
          <a:p>
            <a:pPr>
              <a:buFontTx/>
              <a:buChar char="•"/>
            </a:pPr>
            <a:r>
              <a:rPr lang="hu-HU"/>
              <a:t> thier wavelengths are the same</a:t>
            </a:r>
          </a:p>
          <a:p>
            <a:pPr>
              <a:buFontTx/>
              <a:buChar char="•"/>
            </a:pPr>
            <a:r>
              <a:rPr lang="hu-HU"/>
              <a:t> the phase difference does not change in time</a:t>
            </a:r>
          </a:p>
        </p:txBody>
      </p:sp>
    </p:spTree>
    <p:extLst>
      <p:ext uri="{BB962C8B-B14F-4D97-AF65-F5344CB8AC3E}">
        <p14:creationId xmlns:p14="http://schemas.microsoft.com/office/powerpoint/2010/main" val="14164420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2947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r>
              <a:rPr lang="en-GB"/>
              <a:t>Double slit experiment</a:t>
            </a:r>
          </a:p>
        </p:txBody>
      </p:sp>
      <p:sp>
        <p:nvSpPr>
          <p:cNvPr id="306181" name="Text Box 5"/>
          <p:cNvSpPr txBox="1">
            <a:spLocks noChangeArrowheads="1"/>
          </p:cNvSpPr>
          <p:nvPr/>
        </p:nvSpPr>
        <p:spPr bwMode="auto">
          <a:xfrm>
            <a:off x="4913313" y="6538913"/>
            <a:ext cx="41957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200" b="0"/>
              <a:t>Source of figure: </a:t>
            </a:r>
            <a:r>
              <a:rPr lang="hu-HU" sz="1200" b="0"/>
              <a:t>Hudson-Nelson: Útban a modern fizikához</a:t>
            </a:r>
            <a:endParaRPr lang="en-GB" sz="1200" b="0"/>
          </a:p>
        </p:txBody>
      </p:sp>
      <p:pic>
        <p:nvPicPr>
          <p:cNvPr id="306182" name="Picture 6" descr="Phas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052513"/>
            <a:ext cx="8820150" cy="218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6183" name="Object 7"/>
              <p:cNvSpPr txBox="1"/>
              <p:nvPr/>
            </p:nvSpPr>
            <p:spPr bwMode="auto">
              <a:xfrm>
                <a:off x="395536" y="3756486"/>
                <a:ext cx="3588643" cy="70326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num>
                                <m:den>
                                  <m: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ωt</m:t>
                              </m:r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num>
                                <m:den>
                                  <m: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6183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3756486"/>
                <a:ext cx="3588643" cy="7032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184" name="Object 8"/>
              <p:cNvSpPr txBox="1"/>
              <p:nvPr/>
            </p:nvSpPr>
            <p:spPr bwMode="auto">
              <a:xfrm>
                <a:off x="395536" y="3251201"/>
                <a:ext cx="5400724" cy="54679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ωt</m:t>
                              </m:r>
                            </m:e>
                          </m:d>
                        </m:e>
                      </m:func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ωt</m:t>
                              </m:r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6184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3251201"/>
                <a:ext cx="5400724" cy="5467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185" name="Object 9"/>
              <p:cNvSpPr txBox="1"/>
              <p:nvPr/>
            </p:nvSpPr>
            <p:spPr bwMode="auto">
              <a:xfrm>
                <a:off x="395536" y="4501251"/>
                <a:ext cx="4103811" cy="787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num>
                                        <m:den>
                                          <m:r>
                                            <a:rPr lang="en-US" i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num>
                                <m:den>
                                  <m: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6185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4501251"/>
                <a:ext cx="4103811" cy="787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186" name="Object 10"/>
              <p:cNvSpPr txBox="1"/>
              <p:nvPr/>
            </p:nvSpPr>
            <p:spPr bwMode="auto">
              <a:xfrm>
                <a:off x="395537" y="5553149"/>
                <a:ext cx="2016223" cy="44859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mλ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6186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7" y="5553149"/>
                <a:ext cx="2016223" cy="4485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187" name="Object 11"/>
              <p:cNvSpPr txBox="1"/>
              <p:nvPr/>
            </p:nvSpPr>
            <p:spPr bwMode="auto">
              <a:xfrm>
                <a:off x="2771800" y="5537273"/>
                <a:ext cx="3240360" cy="44859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hu-H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hu-H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hu-H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⟹</m:t>
                    </m:r>
                  </m:oMath>
                </a14:m>
                <a:r>
                  <a:rPr lang="hu-HU" b="0" dirty="0"/>
                  <a:t>   Bright</a:t>
                </a:r>
                <a:endParaRPr lang="en-US" b="0" dirty="0"/>
              </a:p>
            </p:txBody>
          </p:sp>
        </mc:Choice>
        <mc:Fallback xmlns="">
          <p:sp>
            <p:nvSpPr>
              <p:cNvPr id="306187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1800" y="5537273"/>
                <a:ext cx="3240360" cy="448594"/>
              </a:xfrm>
              <a:prstGeom prst="rect">
                <a:avLst/>
              </a:prstGeom>
              <a:blipFill>
                <a:blip r:embed="rId7"/>
                <a:stretch>
                  <a:fillRect t="-6757" b="-270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188" name="Object 12"/>
              <p:cNvSpPr txBox="1"/>
              <p:nvPr/>
            </p:nvSpPr>
            <p:spPr bwMode="auto">
              <a:xfrm>
                <a:off x="5281612" y="4581524"/>
                <a:ext cx="2458739" cy="9716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num>
                                <m:den>
                                  <m: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6188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81612" y="4581524"/>
                <a:ext cx="2458739" cy="9716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189" name="Object 13"/>
              <p:cNvSpPr txBox="1"/>
              <p:nvPr/>
            </p:nvSpPr>
            <p:spPr bwMode="auto">
              <a:xfrm>
                <a:off x="395537" y="5917605"/>
                <a:ext cx="2520279" cy="787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u-HU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6189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7" y="5917605"/>
                <a:ext cx="2520279" cy="7874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7"/>
              <p:cNvSpPr txBox="1"/>
              <p:nvPr/>
            </p:nvSpPr>
            <p:spPr bwMode="auto">
              <a:xfrm>
                <a:off x="7452320" y="3321992"/>
                <a:ext cx="1531044" cy="43449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Δr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52320" y="3321992"/>
                <a:ext cx="1531044" cy="4344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8"/>
              <p:cNvSpPr txBox="1"/>
              <p:nvPr/>
            </p:nvSpPr>
            <p:spPr bwMode="auto">
              <a:xfrm>
                <a:off x="7666931" y="3723823"/>
                <a:ext cx="1442144" cy="77742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Δr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66931" y="3723823"/>
                <a:ext cx="1442144" cy="7774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bject 11">
                <a:extLst>
                  <a:ext uri="{FF2B5EF4-FFF2-40B4-BE49-F238E27FC236}">
                    <a16:creationId xmlns:a16="http://schemas.microsoft.com/office/drawing/2014/main" id="{295E77C2-1783-4D16-8B5D-B4900A0F0A42}"/>
                  </a:ext>
                </a:extLst>
              </p:cNvPr>
              <p:cNvSpPr txBox="1"/>
              <p:nvPr/>
            </p:nvSpPr>
            <p:spPr bwMode="auto">
              <a:xfrm>
                <a:off x="2771800" y="6072179"/>
                <a:ext cx="3240360" cy="44859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hu-H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hu-H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hu-H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⟹</m:t>
                    </m:r>
                  </m:oMath>
                </a14:m>
                <a:r>
                  <a:rPr lang="hu-HU" b="0" dirty="0"/>
                  <a:t>   Dark</a:t>
                </a:r>
                <a:endParaRPr lang="en-US" b="0" dirty="0"/>
              </a:p>
            </p:txBody>
          </p:sp>
        </mc:Choice>
        <mc:Fallback xmlns="">
          <p:sp>
            <p:nvSpPr>
              <p:cNvPr id="38" name="Object 11">
                <a:extLst>
                  <a:ext uri="{FF2B5EF4-FFF2-40B4-BE49-F238E27FC236}">
                    <a16:creationId xmlns:a16="http://schemas.microsoft.com/office/drawing/2014/main" id="{295E77C2-1783-4D16-8B5D-B4900A0F0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1800" y="6072179"/>
                <a:ext cx="3240360" cy="448594"/>
              </a:xfrm>
              <a:prstGeom prst="rect">
                <a:avLst/>
              </a:prstGeom>
              <a:blipFill>
                <a:blip r:embed="rId12"/>
                <a:stretch>
                  <a:fillRect t="-6757" b="-270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429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r>
              <a:rPr lang="en-GB"/>
              <a:t>Coherence</a:t>
            </a:r>
          </a:p>
        </p:txBody>
      </p:sp>
      <p:sp>
        <p:nvSpPr>
          <p:cNvPr id="314371" name="Text Box 3"/>
          <p:cNvSpPr txBox="1">
            <a:spLocks noChangeArrowheads="1"/>
          </p:cNvSpPr>
          <p:nvPr/>
        </p:nvSpPr>
        <p:spPr bwMode="auto">
          <a:xfrm>
            <a:off x="6443663" y="6538913"/>
            <a:ext cx="26749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200" b="0"/>
              <a:t>Source of figures: www.wikipedia.org</a:t>
            </a:r>
          </a:p>
        </p:txBody>
      </p:sp>
      <p:sp>
        <p:nvSpPr>
          <p:cNvPr id="314373" name="Text Box 5"/>
          <p:cNvSpPr txBox="1">
            <a:spLocks noChangeArrowheads="1"/>
          </p:cNvSpPr>
          <p:nvPr/>
        </p:nvSpPr>
        <p:spPr bwMode="auto">
          <a:xfrm>
            <a:off x="323850" y="1377950"/>
            <a:ext cx="8064500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GB"/>
              <a:t>Two waves are coherent if 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GB"/>
              <a:t> thier wavelengths are the same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GB"/>
              <a:t> the phase difference does not change in time</a:t>
            </a:r>
          </a:p>
          <a:p>
            <a:pPr>
              <a:lnSpc>
                <a:spcPct val="120000"/>
              </a:lnSpc>
              <a:buFontTx/>
              <a:buChar char="•"/>
            </a:pPr>
            <a:endParaRPr lang="en-GB"/>
          </a:p>
          <a:p>
            <a:pPr>
              <a:lnSpc>
                <a:spcPct val="120000"/>
              </a:lnSpc>
              <a:buFontTx/>
              <a:buChar char="•"/>
            </a:pPr>
            <a:endParaRPr lang="en-GB"/>
          </a:p>
          <a:p>
            <a:pPr>
              <a:lnSpc>
                <a:spcPct val="120000"/>
              </a:lnSpc>
              <a:buFontTx/>
              <a:buChar char="•"/>
            </a:pPr>
            <a:endParaRPr lang="en-GB"/>
          </a:p>
          <a:p>
            <a:pPr>
              <a:lnSpc>
                <a:spcPct val="120000"/>
              </a:lnSpc>
            </a:pPr>
            <a:endParaRPr lang="en-GB"/>
          </a:p>
          <a:p>
            <a:pPr>
              <a:lnSpc>
                <a:spcPct val="120000"/>
              </a:lnSpc>
              <a:buFontTx/>
              <a:buChar char="•"/>
            </a:pPr>
            <a:endParaRPr lang="en-GB"/>
          </a:p>
          <a:p>
            <a:pPr>
              <a:lnSpc>
                <a:spcPct val="120000"/>
              </a:lnSpc>
              <a:buFontTx/>
              <a:buChar char="•"/>
            </a:pPr>
            <a:endParaRPr lang="en-GB"/>
          </a:p>
          <a:p>
            <a:pPr>
              <a:lnSpc>
                <a:spcPct val="120000"/>
              </a:lnSpc>
            </a:pPr>
            <a:r>
              <a:rPr lang="en-GB">
                <a:solidFill>
                  <a:schemeClr val="accent2"/>
                </a:solidFill>
              </a:rPr>
              <a:t>Temporal</a:t>
            </a:r>
            <a:r>
              <a:rPr lang="en-GB"/>
              <a:t> coherence describes the correlation between signals observed at different moments in </a:t>
            </a:r>
            <a:r>
              <a:rPr lang="en-GB">
                <a:solidFill>
                  <a:schemeClr val="accent2"/>
                </a:solidFill>
              </a:rPr>
              <a:t>time</a:t>
            </a:r>
            <a:r>
              <a:rPr lang="en-GB"/>
              <a:t>.</a:t>
            </a:r>
          </a:p>
          <a:p>
            <a:pPr>
              <a:lnSpc>
                <a:spcPct val="120000"/>
              </a:lnSpc>
            </a:pPr>
            <a:endParaRPr lang="en-GB"/>
          </a:p>
          <a:p>
            <a:pPr>
              <a:lnSpc>
                <a:spcPct val="120000"/>
              </a:lnSpc>
            </a:pPr>
            <a:r>
              <a:rPr lang="en-GB">
                <a:solidFill>
                  <a:schemeClr val="accent2"/>
                </a:solidFill>
              </a:rPr>
              <a:t>Spatial</a:t>
            </a:r>
            <a:r>
              <a:rPr lang="en-GB"/>
              <a:t> coherence describes the correlation between signals at different points in </a:t>
            </a:r>
            <a:r>
              <a:rPr lang="en-GB">
                <a:solidFill>
                  <a:schemeClr val="accent2"/>
                </a:solidFill>
              </a:rPr>
              <a:t>space</a:t>
            </a:r>
            <a:r>
              <a:rPr lang="en-GB"/>
              <a:t>. </a:t>
            </a:r>
          </a:p>
        </p:txBody>
      </p:sp>
      <p:pic>
        <p:nvPicPr>
          <p:cNvPr id="314374" name="Picture 6" descr="Single_frequenc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2636912"/>
            <a:ext cx="40005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4375" name="Picture 7" descr="Phase_drif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746375"/>
            <a:ext cx="4017962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387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r>
              <a:rPr lang="hu-HU"/>
              <a:t>Multiple</a:t>
            </a:r>
            <a:r>
              <a:rPr lang="en-GB"/>
              <a:t> slit</a:t>
            </a:r>
            <a:r>
              <a:rPr lang="hu-HU"/>
              <a:t>s</a:t>
            </a:r>
            <a:endParaRPr lang="en-GB"/>
          </a:p>
        </p:txBody>
      </p:sp>
      <p:sp>
        <p:nvSpPr>
          <p:cNvPr id="307203" name="Text Box 3"/>
          <p:cNvSpPr txBox="1">
            <a:spLocks noChangeArrowheads="1"/>
          </p:cNvSpPr>
          <p:nvPr/>
        </p:nvSpPr>
        <p:spPr bwMode="auto">
          <a:xfrm>
            <a:off x="4913313" y="6538913"/>
            <a:ext cx="41957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200" b="0"/>
              <a:t>Source of figure: </a:t>
            </a:r>
            <a:r>
              <a:rPr lang="hu-HU" sz="1200" b="0"/>
              <a:t>Hudson-Nelson: Útban a modern fizikához</a:t>
            </a:r>
            <a:endParaRPr lang="en-GB" sz="1200" b="0"/>
          </a:p>
        </p:txBody>
      </p:sp>
      <p:pic>
        <p:nvPicPr>
          <p:cNvPr id="307205" name="Picture 5" descr="Multisl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981075"/>
            <a:ext cx="6985000" cy="55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209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274638"/>
            <a:ext cx="8229600" cy="1143000"/>
          </a:xfrm>
        </p:spPr>
        <p:txBody>
          <a:bodyPr/>
          <a:lstStyle/>
          <a:p>
            <a:r>
              <a:rPr lang="hu-HU" dirty="0" err="1"/>
              <a:t>Reminder</a:t>
            </a:r>
            <a:endParaRPr lang="hu-HU" u="sng" dirty="0"/>
          </a:p>
        </p:txBody>
      </p:sp>
      <p:sp>
        <p:nvSpPr>
          <p:cNvPr id="269315" name="Text Box 3"/>
          <p:cNvSpPr txBox="1">
            <a:spLocks noChangeArrowheads="1"/>
          </p:cNvSpPr>
          <p:nvPr/>
        </p:nvSpPr>
        <p:spPr bwMode="auto">
          <a:xfrm>
            <a:off x="1071563" y="6309320"/>
            <a:ext cx="8037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 dirty="0" err="1"/>
              <a:t>Source</a:t>
            </a:r>
            <a:r>
              <a:rPr lang="hu-HU" sz="1200" b="0" dirty="0"/>
              <a:t> of </a:t>
            </a:r>
            <a:r>
              <a:rPr lang="hu-HU" sz="1200" b="0" dirty="0" err="1"/>
              <a:t>figure</a:t>
            </a:r>
            <a:r>
              <a:rPr lang="hu-HU" sz="1200" b="0" dirty="0"/>
              <a:t>: http://www.wepapers.com/Papers/9867/10-_Polarization%3B_Energy%2FPoynting%27s_Vector%3</a:t>
            </a:r>
            <a:br>
              <a:rPr lang="hu-HU" sz="1200" b="0" dirty="0"/>
            </a:br>
            <a:r>
              <a:rPr lang="hu-HU" sz="1200" b="0" dirty="0"/>
              <a:t>	      B_</a:t>
            </a:r>
            <a:r>
              <a:rPr lang="hu-HU" sz="1200" b="0" dirty="0" err="1"/>
              <a:t>Reflection</a:t>
            </a:r>
            <a:r>
              <a:rPr lang="hu-HU" sz="1200" b="0" dirty="0"/>
              <a:t>_and_</a:t>
            </a:r>
            <a:r>
              <a:rPr lang="hu-HU" sz="1200" b="0" dirty="0" err="1"/>
              <a:t>Refraction</a:t>
            </a:r>
            <a:r>
              <a:rPr lang="hu-HU" sz="1200" b="0" dirty="0"/>
              <a:t>_</a:t>
            </a:r>
            <a:r>
              <a:rPr lang="hu-HU" sz="1200" b="0" dirty="0" err="1"/>
              <a:t>at</a:t>
            </a:r>
            <a:r>
              <a:rPr lang="hu-HU" sz="1200" b="0" dirty="0"/>
              <a:t>_a_</a:t>
            </a:r>
            <a:r>
              <a:rPr lang="hu-HU" sz="1200" b="0" dirty="0" err="1"/>
              <a:t>Dielectric</a:t>
            </a:r>
            <a:r>
              <a:rPr lang="hu-HU" sz="1200" b="0" dirty="0"/>
              <a:t>_</a:t>
            </a:r>
            <a:r>
              <a:rPr lang="hu-HU" sz="1200" b="0" dirty="0" err="1"/>
              <a:t>Interface</a:t>
            </a:r>
            <a:endParaRPr lang="hu-HU" sz="1200" b="0" dirty="0"/>
          </a:p>
        </p:txBody>
      </p:sp>
      <p:pic>
        <p:nvPicPr>
          <p:cNvPr id="269317" name="Picture 5" descr="Képkivágás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879" y="1625881"/>
            <a:ext cx="30956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9318" name="Object 6"/>
              <p:cNvSpPr txBox="1"/>
              <p:nvPr/>
            </p:nvSpPr>
            <p:spPr bwMode="auto">
              <a:xfrm>
                <a:off x="251521" y="2562886"/>
                <a:ext cx="2952328" cy="83562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𝑟𝑜𝑡</m:t>
                      </m:r>
                      <m:bar>
                        <m:bar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bar>
                      <m:r>
                        <a:rPr lang="hu-HU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ba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ba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9318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1" y="2562886"/>
                <a:ext cx="2952328" cy="8356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319" name="Object 7"/>
              <p:cNvSpPr txBox="1"/>
              <p:nvPr/>
            </p:nvSpPr>
            <p:spPr bwMode="auto">
              <a:xfrm>
                <a:off x="251520" y="1510432"/>
                <a:ext cx="2044700" cy="406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ba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ba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ba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bar>
                                <m:bar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ba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9319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510432"/>
                <a:ext cx="2044700" cy="40640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320" name="Object 8"/>
              <p:cNvSpPr txBox="1"/>
              <p:nvPr/>
            </p:nvSpPr>
            <p:spPr bwMode="auto">
              <a:xfrm>
                <a:off x="251520" y="3385920"/>
                <a:ext cx="2160414" cy="355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ba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ba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9320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385920"/>
                <a:ext cx="2160414" cy="355600"/>
              </a:xfrm>
              <a:prstGeom prst="rect">
                <a:avLst/>
              </a:prstGeom>
              <a:blipFill>
                <a:blip r:embed="rId5"/>
                <a:stretch>
                  <a:fillRect l="-845" b="-1864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321" name="Object 9"/>
              <p:cNvSpPr txBox="1"/>
              <p:nvPr/>
            </p:nvSpPr>
            <p:spPr bwMode="auto">
              <a:xfrm>
                <a:off x="251520" y="3889028"/>
                <a:ext cx="1800374" cy="6350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  <m:r>
                        <a:rPr lang="en-US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bar>
                        <m:barPr>
                          <m:ctrlP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bar>
                      <m:r>
                        <a:rPr lang="en-US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bar>
                        <m:barPr>
                          <m:ctrlP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bar>
                    </m:oMath>
                  </m:oMathPara>
                </a14:m>
                <a:endParaRPr lang="en-US" sz="1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9321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3889028"/>
                <a:ext cx="1800374" cy="635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  <a:effectLst/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9322" name="Text Box 10"/>
          <p:cNvSpPr txBox="1">
            <a:spLocks noChangeArrowheads="1"/>
          </p:cNvSpPr>
          <p:nvPr/>
        </p:nvSpPr>
        <p:spPr bwMode="auto">
          <a:xfrm>
            <a:off x="2627313" y="5870600"/>
            <a:ext cx="4591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dirty="0" err="1"/>
              <a:t>Only</a:t>
            </a:r>
            <a:r>
              <a:rPr lang="hu-HU" dirty="0"/>
              <a:t> in free </a:t>
            </a:r>
            <a:r>
              <a:rPr lang="hu-HU" dirty="0" err="1"/>
              <a:t>space</a:t>
            </a:r>
            <a:r>
              <a:rPr lang="hu-HU" dirty="0"/>
              <a:t> and </a:t>
            </a:r>
            <a:r>
              <a:rPr lang="hu-HU" dirty="0" err="1"/>
              <a:t>isotropic</a:t>
            </a:r>
            <a:r>
              <a:rPr lang="hu-HU" dirty="0"/>
              <a:t> </a:t>
            </a:r>
            <a:r>
              <a:rPr lang="hu-HU" dirty="0" err="1"/>
              <a:t>medium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6">
                <a:extLst>
                  <a:ext uri="{FF2B5EF4-FFF2-40B4-BE49-F238E27FC236}">
                    <a16:creationId xmlns:a16="http://schemas.microsoft.com/office/drawing/2014/main" id="{9E3A6F23-4AAC-4804-818A-E2B50D2AB442}"/>
                  </a:ext>
                </a:extLst>
              </p:cNvPr>
              <p:cNvSpPr txBox="1"/>
              <p:nvPr/>
            </p:nvSpPr>
            <p:spPr bwMode="auto">
              <a:xfrm>
                <a:off x="3209240" y="2526058"/>
                <a:ext cx="2952328" cy="83562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𝑟𝑜𝑡</m:t>
                      </m:r>
                      <m:bar>
                        <m:bar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  <m:r>
                        <a:rPr lang="hu-H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bar>
                        <m:bar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  <m:r>
                        <a:rPr lang="en-US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bar>
                            <m:barPr>
                              <m:ctrlPr>
                                <a:rPr 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hu-H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bar>
                        </m:num>
                        <m:den>
                          <m: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Object 6">
                <a:extLst>
                  <a:ext uri="{FF2B5EF4-FFF2-40B4-BE49-F238E27FC236}">
                    <a16:creationId xmlns:a16="http://schemas.microsoft.com/office/drawing/2014/main" id="{9E3A6F23-4AAC-4804-818A-E2B50D2AB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9240" y="2526058"/>
                <a:ext cx="2952328" cy="8356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7">
                <a:extLst>
                  <a:ext uri="{FF2B5EF4-FFF2-40B4-BE49-F238E27FC236}">
                    <a16:creationId xmlns:a16="http://schemas.microsoft.com/office/drawing/2014/main" id="{1EED4484-329F-4F1B-9BD5-0F6734189AA2}"/>
                  </a:ext>
                </a:extLst>
              </p:cNvPr>
              <p:cNvSpPr txBox="1"/>
              <p:nvPr/>
            </p:nvSpPr>
            <p:spPr bwMode="auto">
              <a:xfrm>
                <a:off x="3247416" y="1510432"/>
                <a:ext cx="2044700" cy="406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  <m:r>
                        <a:rPr lang="en-US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hu-H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bar>
                        </m:e>
                        <m:sub>
                          <m: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US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bar>
                              <m:r>
                                <a:rPr 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bar>
                                <m:barPr>
                                  <m:ctrlPr>
                                    <a:rPr lang="en-US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bar>
                              <m:r>
                                <a:rPr 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Object 7">
                <a:extLst>
                  <a:ext uri="{FF2B5EF4-FFF2-40B4-BE49-F238E27FC236}">
                    <a16:creationId xmlns:a16="http://schemas.microsoft.com/office/drawing/2014/main" id="{1EED4484-329F-4F1B-9BD5-0F6734189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7416" y="1510432"/>
                <a:ext cx="2044700" cy="406400"/>
              </a:xfrm>
              <a:prstGeom prst="rect">
                <a:avLst/>
              </a:prstGeom>
              <a:blipFill>
                <a:blip r:embed="rId8"/>
                <a:stretch>
                  <a:fillRect b="-454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51B07F39-7FCA-42BD-BC80-BF52C24E971C}"/>
                  </a:ext>
                </a:extLst>
              </p:cNvPr>
              <p:cNvSpPr txBox="1"/>
              <p:nvPr/>
            </p:nvSpPr>
            <p:spPr>
              <a:xfrm>
                <a:off x="3207463" y="3365052"/>
                <a:ext cx="3095625" cy="382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bar>
                        <m:bar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ba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bar>
                        <m:bar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  <m:r>
                        <a:rPr lang="en-US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hu-H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bar>
                        <m:bar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bar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51B07F39-7FCA-42BD-BC80-BF52C24E9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463" y="3365052"/>
                <a:ext cx="3095625" cy="382349"/>
              </a:xfrm>
              <a:prstGeom prst="rect">
                <a:avLst/>
              </a:prstGeom>
              <a:blipFill>
                <a:blip r:embed="rId9"/>
                <a:stretch>
                  <a:fillRect l="-591" b="-1111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9">
                <a:extLst>
                  <a:ext uri="{FF2B5EF4-FFF2-40B4-BE49-F238E27FC236}">
                    <a16:creationId xmlns:a16="http://schemas.microsoft.com/office/drawing/2014/main" id="{54BBEA1E-FC39-4061-80D6-1300FEBC32A8}"/>
                  </a:ext>
                </a:extLst>
              </p:cNvPr>
              <p:cNvSpPr txBox="1"/>
              <p:nvPr/>
            </p:nvSpPr>
            <p:spPr bwMode="auto">
              <a:xfrm>
                <a:off x="3203848" y="3889028"/>
                <a:ext cx="2088268" cy="6350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hu-H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bar>
                      <m:r>
                        <a:rPr lang="en-US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hu-HU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hu-HU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hu-HU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bar>
                        <m:barPr>
                          <m:ctrlP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bar>
                      <m:r>
                        <a:rPr lang="en-US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bar>
                        <m:barPr>
                          <m:ctrlP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hu-H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</m:oMath>
                  </m:oMathPara>
                </a14:m>
                <a:endParaRPr lang="en-US" sz="1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Object 9">
                <a:extLst>
                  <a:ext uri="{FF2B5EF4-FFF2-40B4-BE49-F238E27FC236}">
                    <a16:creationId xmlns:a16="http://schemas.microsoft.com/office/drawing/2014/main" id="{54BBEA1E-FC39-4061-80D6-1300FEBC3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3848" y="3889028"/>
                <a:ext cx="2088268" cy="635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  <a:effectLst/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zövegdoboz 15">
                <a:extLst>
                  <a:ext uri="{FF2B5EF4-FFF2-40B4-BE49-F238E27FC236}">
                    <a16:creationId xmlns:a16="http://schemas.microsoft.com/office/drawing/2014/main" id="{2448227D-BFA5-46B9-BBC0-FD52CBECF08D}"/>
                  </a:ext>
                </a:extLst>
              </p:cNvPr>
              <p:cNvSpPr txBox="1"/>
              <p:nvPr/>
            </p:nvSpPr>
            <p:spPr>
              <a:xfrm>
                <a:off x="251520" y="4824990"/>
                <a:ext cx="1597040" cy="620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  <m:bar>
                            <m:barPr>
                              <m:ctrlPr>
                                <a:rPr 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bar>
                        </m:e>
                      </m:d>
                      <m:r>
                        <a:rPr lang="hu-H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hu-HU" b="0" dirty="0"/>
              </a:p>
            </p:txBody>
          </p:sp>
        </mc:Choice>
        <mc:Fallback xmlns="">
          <p:sp>
            <p:nvSpPr>
              <p:cNvPr id="16" name="Szövegdoboz 15">
                <a:extLst>
                  <a:ext uri="{FF2B5EF4-FFF2-40B4-BE49-F238E27FC236}">
                    <a16:creationId xmlns:a16="http://schemas.microsoft.com/office/drawing/2014/main" id="{2448227D-BFA5-46B9-BBC0-FD52CBECF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824990"/>
                <a:ext cx="1597040" cy="62023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zövegdoboz 16">
                <a:extLst>
                  <a:ext uri="{FF2B5EF4-FFF2-40B4-BE49-F238E27FC236}">
                    <a16:creationId xmlns:a16="http://schemas.microsoft.com/office/drawing/2014/main" id="{6550FDE7-FDFE-4479-8BCB-3D7FD0716620}"/>
                  </a:ext>
                </a:extLst>
              </p:cNvPr>
              <p:cNvSpPr txBox="1"/>
              <p:nvPr/>
            </p:nvSpPr>
            <p:spPr>
              <a:xfrm>
                <a:off x="3203848" y="4747346"/>
                <a:ext cx="3050039" cy="659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hu-HU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hu-HU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hu-HU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hu-HU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  <m:bar>
                            <m:barPr>
                              <m:ctrlPr>
                                <a:rPr 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bar>
                        </m:e>
                      </m:d>
                      <m:r>
                        <a:rPr lang="hu-H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hu-H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hu-HU" b="0" dirty="0"/>
              </a:p>
            </p:txBody>
          </p:sp>
        </mc:Choice>
        <mc:Fallback xmlns="">
          <p:sp>
            <p:nvSpPr>
              <p:cNvPr id="17" name="Szövegdoboz 16">
                <a:extLst>
                  <a:ext uri="{FF2B5EF4-FFF2-40B4-BE49-F238E27FC236}">
                    <a16:creationId xmlns:a16="http://schemas.microsoft.com/office/drawing/2014/main" id="{6550FDE7-FDFE-4479-8BCB-3D7FD0716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4747346"/>
                <a:ext cx="3050039" cy="6597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9206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r>
              <a:rPr lang="hu-HU"/>
              <a:t>Multiple</a:t>
            </a:r>
            <a:r>
              <a:rPr lang="en-GB"/>
              <a:t> slit</a:t>
            </a:r>
            <a:r>
              <a:rPr lang="hu-HU"/>
              <a:t>s</a:t>
            </a:r>
            <a:endParaRPr lang="en-GB"/>
          </a:p>
        </p:txBody>
      </p:sp>
      <p:sp>
        <p:nvSpPr>
          <p:cNvPr id="308227" name="Text Box 3"/>
          <p:cNvSpPr txBox="1">
            <a:spLocks noChangeArrowheads="1"/>
          </p:cNvSpPr>
          <p:nvPr/>
        </p:nvSpPr>
        <p:spPr bwMode="auto">
          <a:xfrm>
            <a:off x="4913313" y="6538913"/>
            <a:ext cx="41957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200" b="0"/>
              <a:t>Source of figure: </a:t>
            </a:r>
            <a:r>
              <a:rPr lang="hu-HU" sz="1200" b="0"/>
              <a:t>Hudson-Nelson: Útban a modern fizikához</a:t>
            </a:r>
            <a:endParaRPr lang="en-GB" sz="1200" b="0"/>
          </a:p>
        </p:txBody>
      </p:sp>
      <p:pic>
        <p:nvPicPr>
          <p:cNvPr id="308229" name="Picture 5" descr="multisplit2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1566863"/>
            <a:ext cx="3074988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30" name="Picture 6" descr="multisplit2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025" y="981075"/>
            <a:ext cx="2786063" cy="224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31" name="Picture 7" descr="multisplit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063" y="1196975"/>
            <a:ext cx="2732087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32" name="Picture 8" descr="multisplit2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3594100"/>
            <a:ext cx="2967038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33" name="Picture 9" descr="multisplit2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538" y="3832225"/>
            <a:ext cx="2460625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34" name="Picture 10" descr="multisplit2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3857625"/>
            <a:ext cx="2678112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69427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r>
              <a:rPr lang="hu-HU"/>
              <a:t>Multiple</a:t>
            </a:r>
            <a:r>
              <a:rPr lang="en-GB"/>
              <a:t> slit</a:t>
            </a:r>
            <a:r>
              <a:rPr lang="hu-HU"/>
              <a:t>s</a:t>
            </a:r>
            <a:endParaRPr lang="en-GB"/>
          </a:p>
        </p:txBody>
      </p:sp>
      <p:sp>
        <p:nvSpPr>
          <p:cNvPr id="325635" name="Text Box 3"/>
          <p:cNvSpPr txBox="1">
            <a:spLocks noChangeArrowheads="1"/>
          </p:cNvSpPr>
          <p:nvPr/>
        </p:nvSpPr>
        <p:spPr bwMode="auto">
          <a:xfrm>
            <a:off x="4788024" y="6309320"/>
            <a:ext cx="4271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200" b="0" dirty="0"/>
              <a:t>Source of figure</a:t>
            </a:r>
            <a:r>
              <a:rPr lang="hu-HU" sz="1200" b="0" dirty="0"/>
              <a:t>s</a:t>
            </a:r>
            <a:r>
              <a:rPr lang="en-GB" sz="1200" b="0" dirty="0"/>
              <a:t>: </a:t>
            </a:r>
            <a:r>
              <a:rPr lang="hu-HU" sz="1200" b="0" dirty="0" err="1"/>
              <a:t>Hudson-Nelson</a:t>
            </a:r>
            <a:r>
              <a:rPr lang="hu-HU" sz="1200" b="0" dirty="0"/>
              <a:t>: Útban a modern fizikához</a:t>
            </a:r>
          </a:p>
          <a:p>
            <a:r>
              <a:rPr lang="hu-HU" sz="1200" b="0" dirty="0"/>
              <a:t>	        </a:t>
            </a:r>
            <a:r>
              <a:rPr lang="hu-HU" sz="1200" b="0" dirty="0" err="1"/>
              <a:t>www.wikipedia.org</a:t>
            </a:r>
            <a:endParaRPr lang="en-GB" sz="1200" b="0" dirty="0"/>
          </a:p>
        </p:txBody>
      </p:sp>
      <p:pic>
        <p:nvPicPr>
          <p:cNvPr id="325642" name="Picture 10" descr="multisplit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981075"/>
            <a:ext cx="4567237" cy="51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5643" name="Object 11"/>
              <p:cNvSpPr txBox="1"/>
              <p:nvPr/>
            </p:nvSpPr>
            <p:spPr bwMode="auto">
              <a:xfrm>
                <a:off x="5207000" y="1531938"/>
                <a:ext cx="1939925" cy="4572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mλ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5643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07000" y="1531938"/>
                <a:ext cx="1939925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5644" name="Picture 12" descr="Diffraction2vs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636838"/>
            <a:ext cx="3816350" cy="170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5645" name="Picture 13" descr="Diffraction_150_slit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4511675"/>
            <a:ext cx="3851275" cy="150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5646" name="Text Box 14"/>
          <p:cNvSpPr txBox="1">
            <a:spLocks noChangeArrowheads="1"/>
          </p:cNvSpPr>
          <p:nvPr/>
        </p:nvSpPr>
        <p:spPr bwMode="auto">
          <a:xfrm>
            <a:off x="8728075" y="29448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/>
              <a:t>2</a:t>
            </a:r>
          </a:p>
        </p:txBody>
      </p:sp>
      <p:sp>
        <p:nvSpPr>
          <p:cNvPr id="325647" name="Text Box 15"/>
          <p:cNvSpPr txBox="1">
            <a:spLocks noChangeArrowheads="1"/>
          </p:cNvSpPr>
          <p:nvPr/>
        </p:nvSpPr>
        <p:spPr bwMode="auto">
          <a:xfrm>
            <a:off x="8728075" y="35925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/>
              <a:t>5</a:t>
            </a:r>
          </a:p>
        </p:txBody>
      </p:sp>
      <p:sp>
        <p:nvSpPr>
          <p:cNvPr id="325648" name="Text Box 16"/>
          <p:cNvSpPr txBox="1">
            <a:spLocks noChangeArrowheads="1"/>
          </p:cNvSpPr>
          <p:nvPr/>
        </p:nvSpPr>
        <p:spPr bwMode="auto">
          <a:xfrm>
            <a:off x="8604250" y="4791075"/>
            <a:ext cx="565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/>
              <a:t>150</a:t>
            </a:r>
          </a:p>
        </p:txBody>
      </p:sp>
    </p:spTree>
    <p:extLst>
      <p:ext uri="{BB962C8B-B14F-4D97-AF65-F5344CB8AC3E}">
        <p14:creationId xmlns:p14="http://schemas.microsoft.com/office/powerpoint/2010/main" val="8016670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r>
              <a:rPr lang="hu-HU" dirty="0" err="1"/>
              <a:t>Fraunhofer</a:t>
            </a:r>
            <a:r>
              <a:rPr lang="hu-HU" dirty="0"/>
              <a:t> </a:t>
            </a:r>
            <a:r>
              <a:rPr lang="hu-HU" dirty="0" err="1"/>
              <a:t>diffraction</a:t>
            </a:r>
            <a:endParaRPr lang="en-GB" dirty="0"/>
          </a:p>
        </p:txBody>
      </p:sp>
      <p:sp>
        <p:nvSpPr>
          <p:cNvPr id="335875" name="Text Box 3"/>
          <p:cNvSpPr txBox="1">
            <a:spLocks noChangeArrowheads="1"/>
          </p:cNvSpPr>
          <p:nvPr/>
        </p:nvSpPr>
        <p:spPr bwMode="auto">
          <a:xfrm>
            <a:off x="4913313" y="6538913"/>
            <a:ext cx="41957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200" b="0"/>
              <a:t>Source of figure: </a:t>
            </a:r>
            <a:r>
              <a:rPr lang="hu-HU" sz="1200" b="0"/>
              <a:t>Hudson-Nelson: Útban a modern fizikához</a:t>
            </a:r>
            <a:endParaRPr lang="en-GB" sz="1200" b="0"/>
          </a:p>
        </p:txBody>
      </p:sp>
      <p:pic>
        <p:nvPicPr>
          <p:cNvPr id="335885" name="Picture 13" descr="fraunho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84288"/>
            <a:ext cx="8496300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1079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r>
              <a:rPr lang="hu-HU"/>
              <a:t>Fraunhofer diffraction</a:t>
            </a:r>
            <a:endParaRPr lang="en-GB"/>
          </a:p>
        </p:txBody>
      </p:sp>
      <p:sp>
        <p:nvSpPr>
          <p:cNvPr id="336899" name="Text Box 3"/>
          <p:cNvSpPr txBox="1">
            <a:spLocks noChangeArrowheads="1"/>
          </p:cNvSpPr>
          <p:nvPr/>
        </p:nvSpPr>
        <p:spPr bwMode="auto">
          <a:xfrm>
            <a:off x="4913313" y="6538913"/>
            <a:ext cx="41957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200" b="0"/>
              <a:t>Source of figure: </a:t>
            </a:r>
            <a:r>
              <a:rPr lang="hu-HU" sz="1200" b="0"/>
              <a:t>Hudson-Nelson: Útban a modern fizikához</a:t>
            </a:r>
            <a:endParaRPr lang="en-GB" sz="1200" b="0"/>
          </a:p>
        </p:txBody>
      </p:sp>
      <p:pic>
        <p:nvPicPr>
          <p:cNvPr id="336901" name="Picture 5" descr="fraunhofer_d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75" y="1522413"/>
            <a:ext cx="3937000" cy="399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6902" name="Object 6"/>
              <p:cNvSpPr txBox="1"/>
              <p:nvPr/>
            </p:nvSpPr>
            <p:spPr bwMode="auto">
              <a:xfrm>
                <a:off x="482600" y="1519237"/>
                <a:ext cx="1785938" cy="97365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Δl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Δφ</m:t>
                          </m:r>
                        </m:num>
                        <m:den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6902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2600" y="1519237"/>
                <a:ext cx="1785938" cy="9736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903" name="Object 7"/>
              <p:cNvSpPr txBox="1"/>
              <p:nvPr/>
            </p:nvSpPr>
            <p:spPr bwMode="auto">
              <a:xfrm>
                <a:off x="482600" y="2671762"/>
                <a:ext cx="1857152" cy="82923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Δy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Δφ</m:t>
                          </m:r>
                        </m:num>
                        <m:den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6903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2600" y="2671762"/>
                <a:ext cx="1857152" cy="829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904" name="Object 8"/>
              <p:cNvSpPr txBox="1"/>
              <p:nvPr/>
            </p:nvSpPr>
            <p:spPr bwMode="auto">
              <a:xfrm>
                <a:off x="468312" y="3824287"/>
                <a:ext cx="1981422" cy="9728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Δφ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Δy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6904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312" y="3824287"/>
                <a:ext cx="1981422" cy="9728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905" name="Object 9"/>
              <p:cNvSpPr txBox="1"/>
              <p:nvPr/>
            </p:nvSpPr>
            <p:spPr bwMode="auto">
              <a:xfrm>
                <a:off x="482600" y="4975224"/>
                <a:ext cx="2001168" cy="90203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num>
                                <m:den>
                                  <m: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6905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2600" y="4975224"/>
                <a:ext cx="2001168" cy="902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913" name="Object 17"/>
              <p:cNvSpPr txBox="1"/>
              <p:nvPr/>
            </p:nvSpPr>
            <p:spPr bwMode="auto">
              <a:xfrm>
                <a:off x="2901950" y="3824287"/>
                <a:ext cx="1981422" cy="9728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6913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01950" y="3824287"/>
                <a:ext cx="1981422" cy="9728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6914" name="Line 18"/>
          <p:cNvSpPr>
            <a:spLocks noChangeShapeType="1"/>
          </p:cNvSpPr>
          <p:nvPr/>
        </p:nvSpPr>
        <p:spPr bwMode="auto">
          <a:xfrm>
            <a:off x="2449734" y="4149080"/>
            <a:ext cx="4318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48751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r>
              <a:rPr lang="hu-HU"/>
              <a:t>Fraunhofer diffraction</a:t>
            </a:r>
            <a:endParaRPr lang="en-GB"/>
          </a:p>
        </p:txBody>
      </p:sp>
      <p:sp>
        <p:nvSpPr>
          <p:cNvPr id="337923" name="Text Box 3"/>
          <p:cNvSpPr txBox="1">
            <a:spLocks noChangeArrowheads="1"/>
          </p:cNvSpPr>
          <p:nvPr/>
        </p:nvSpPr>
        <p:spPr bwMode="auto">
          <a:xfrm>
            <a:off x="4913313" y="6538913"/>
            <a:ext cx="41957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200" b="0"/>
              <a:t>Source of figure: </a:t>
            </a:r>
            <a:r>
              <a:rPr lang="hu-HU" sz="1200" b="0"/>
              <a:t>Hudson-Nelson: Útban a modern fizikához</a:t>
            </a:r>
            <a:endParaRPr lang="en-GB" sz="1200" b="0"/>
          </a:p>
        </p:txBody>
      </p:sp>
      <p:pic>
        <p:nvPicPr>
          <p:cNvPr id="337924" name="Picture 4" descr="fraunhofer_d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688" y="1484313"/>
            <a:ext cx="3937000" cy="399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7928" name="Object 8"/>
              <p:cNvSpPr txBox="1"/>
              <p:nvPr/>
            </p:nvSpPr>
            <p:spPr bwMode="auto">
              <a:xfrm>
                <a:off x="539750" y="1447800"/>
                <a:ext cx="2016026" cy="9890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US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func>
                        <m:func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num>
                                <m:den>
                                  <m:r>
                                    <a:rPr lang="en-US" b="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3792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750" y="1447800"/>
                <a:ext cx="2016026" cy="9890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929" name="Object 9"/>
              <p:cNvSpPr txBox="1"/>
              <p:nvPr/>
            </p:nvSpPr>
            <p:spPr bwMode="auto">
              <a:xfrm>
                <a:off x="2771774" y="1447800"/>
                <a:ext cx="1872233" cy="82907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3792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1774" y="1447800"/>
                <a:ext cx="1872233" cy="8290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930" name="Object 10"/>
              <p:cNvSpPr txBox="1"/>
              <p:nvPr/>
            </p:nvSpPr>
            <p:spPr bwMode="auto">
              <a:xfrm>
                <a:off x="539750" y="2276872"/>
                <a:ext cx="4320282" cy="63182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b="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Rφ</m:t>
                    </m:r>
                    <m:r>
                      <a:rPr lang="hu-HU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hu-H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       </m:t>
                    </m:r>
                    <m:r>
                      <a:rPr lang="hu-H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hu-H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u-H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hu-H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hu-HU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hu-H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den>
                    </m:f>
                  </m:oMath>
                </a14:m>
                <a:r>
                  <a:rPr lang="hu-HU" b="0" dirty="0"/>
                  <a:t>   </a:t>
                </a:r>
                <a:endParaRPr lang="en-US" b="0" dirty="0"/>
              </a:p>
            </p:txBody>
          </p:sp>
        </mc:Choice>
        <mc:Fallback xmlns="">
          <p:sp>
            <p:nvSpPr>
              <p:cNvPr id="337930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750" y="2276872"/>
                <a:ext cx="4320282" cy="6318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931" name="Object 11"/>
              <p:cNvSpPr txBox="1"/>
              <p:nvPr/>
            </p:nvSpPr>
            <p:spPr bwMode="auto">
              <a:xfrm>
                <a:off x="539750" y="3068638"/>
                <a:ext cx="3744218" cy="1143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US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num>
                                    <m:den>
                                      <m:r>
                                        <a:rPr lang="en-US" b="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den>
                      </m:f>
                      <m:r>
                        <a:rPr lang="en-US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3793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750" y="3068638"/>
                <a:ext cx="3744218" cy="1143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932" name="Object 12"/>
              <p:cNvSpPr txBox="1"/>
              <p:nvPr/>
            </p:nvSpPr>
            <p:spPr bwMode="auto">
              <a:xfrm>
                <a:off x="539750" y="4221162"/>
                <a:ext cx="2304058" cy="91403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37932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750" y="4221162"/>
                <a:ext cx="2304058" cy="9140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933" name="Object 13"/>
              <p:cNvSpPr txBox="1"/>
              <p:nvPr/>
            </p:nvSpPr>
            <p:spPr bwMode="auto">
              <a:xfrm>
                <a:off x="611560" y="5135198"/>
                <a:ext cx="2304058" cy="10306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US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b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sinα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3793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5135198"/>
                <a:ext cx="2304058" cy="10306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934" name="Object 14"/>
              <p:cNvSpPr txBox="1"/>
              <p:nvPr/>
            </p:nvSpPr>
            <p:spPr bwMode="auto">
              <a:xfrm>
                <a:off x="611188" y="6165850"/>
                <a:ext cx="1368524" cy="5035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mπ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37934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188" y="6165850"/>
                <a:ext cx="1368524" cy="5035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935" name="Object 15"/>
              <p:cNvSpPr txBox="1"/>
              <p:nvPr/>
            </p:nvSpPr>
            <p:spPr bwMode="auto">
              <a:xfrm>
                <a:off x="2123728" y="6165849"/>
                <a:ext cx="1872878" cy="57653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mλ</m:t>
                      </m:r>
                      <m:r>
                        <a:rPr lang="en-US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func>
                        <m:func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37935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3728" y="6165849"/>
                <a:ext cx="1872878" cy="5765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5857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r>
              <a:rPr lang="hu-HU" dirty="0" err="1"/>
              <a:t>Fraunhofer</a:t>
            </a:r>
            <a:r>
              <a:rPr lang="hu-HU" dirty="0"/>
              <a:t> </a:t>
            </a:r>
            <a:r>
              <a:rPr lang="hu-HU" dirty="0" err="1"/>
              <a:t>diffraction</a:t>
            </a:r>
            <a:endParaRPr lang="en-GB" dirty="0"/>
          </a:p>
        </p:txBody>
      </p:sp>
      <p:sp>
        <p:nvSpPr>
          <p:cNvPr id="335875" name="Text Box 3"/>
          <p:cNvSpPr txBox="1">
            <a:spLocks noChangeArrowheads="1"/>
          </p:cNvSpPr>
          <p:nvPr/>
        </p:nvSpPr>
        <p:spPr bwMode="auto">
          <a:xfrm>
            <a:off x="4913313" y="6538913"/>
            <a:ext cx="41957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200" b="0"/>
              <a:t>Source of figure: </a:t>
            </a:r>
            <a:r>
              <a:rPr lang="hu-HU" sz="1200" b="0"/>
              <a:t>Hudson-Nelson: Útban a modern fizikához</a:t>
            </a:r>
            <a:endParaRPr lang="en-GB" sz="1200" b="0"/>
          </a:p>
        </p:txBody>
      </p:sp>
      <p:pic>
        <p:nvPicPr>
          <p:cNvPr id="335885" name="Picture 13" descr="fraunhof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84288"/>
            <a:ext cx="8496300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6712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41" name="Text Box 5"/>
          <p:cNvSpPr txBox="1">
            <a:spLocks noChangeArrowheads="1"/>
          </p:cNvSpPr>
          <p:nvPr/>
        </p:nvSpPr>
        <p:spPr bwMode="auto">
          <a:xfrm>
            <a:off x="651668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200" b="0" dirty="0"/>
              <a:t>Source of figure: www.wikipedia.org</a:t>
            </a:r>
          </a:p>
        </p:txBody>
      </p:sp>
      <p:pic>
        <p:nvPicPr>
          <p:cNvPr id="244762" name="Picture 26" descr="Single_slit_and_double_slit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733896"/>
            <a:ext cx="7112000" cy="535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7174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r>
              <a:rPr lang="hu-HU" dirty="0" err="1"/>
              <a:t>Rayleigh</a:t>
            </a:r>
            <a:r>
              <a:rPr lang="hu-HU" dirty="0"/>
              <a:t> </a:t>
            </a:r>
            <a:r>
              <a:rPr lang="hu-HU" dirty="0" err="1"/>
              <a:t>criterion</a:t>
            </a:r>
            <a:endParaRPr lang="en-GB" dirty="0"/>
          </a:p>
        </p:txBody>
      </p:sp>
      <p:sp>
        <p:nvSpPr>
          <p:cNvPr id="338947" name="Text Box 3"/>
          <p:cNvSpPr txBox="1">
            <a:spLocks noChangeArrowheads="1"/>
          </p:cNvSpPr>
          <p:nvPr/>
        </p:nvSpPr>
        <p:spPr bwMode="auto">
          <a:xfrm>
            <a:off x="4913313" y="6538913"/>
            <a:ext cx="41957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200" b="0"/>
              <a:t>Source of figure: </a:t>
            </a:r>
            <a:r>
              <a:rPr lang="hu-HU" sz="1200" b="0"/>
              <a:t>Hudson-Nelson: Útban a modern fizikához</a:t>
            </a:r>
            <a:endParaRPr lang="en-GB" sz="1200" b="0"/>
          </a:p>
        </p:txBody>
      </p:sp>
      <p:pic>
        <p:nvPicPr>
          <p:cNvPr id="338957" name="Picture 13" descr="fraunhofer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981075"/>
            <a:ext cx="727392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8958" name="Object 14"/>
              <p:cNvSpPr txBox="1"/>
              <p:nvPr/>
            </p:nvSpPr>
            <p:spPr bwMode="auto">
              <a:xfrm>
                <a:off x="2267744" y="5763039"/>
                <a:ext cx="1655762" cy="609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8958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7744" y="5763039"/>
                <a:ext cx="1655762" cy="609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8959" name="Object 15"/>
              <p:cNvSpPr txBox="1"/>
              <p:nvPr/>
            </p:nvSpPr>
            <p:spPr bwMode="auto">
              <a:xfrm>
                <a:off x="5224145" y="5665421"/>
                <a:ext cx="2016025" cy="80483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1.22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8959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24145" y="5665421"/>
                <a:ext cx="2016025" cy="8048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8960" name="Line 16"/>
          <p:cNvSpPr>
            <a:spLocks noChangeShapeType="1"/>
          </p:cNvSpPr>
          <p:nvPr/>
        </p:nvSpPr>
        <p:spPr bwMode="auto">
          <a:xfrm>
            <a:off x="4356100" y="6021388"/>
            <a:ext cx="4318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68513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5ADC957-CF35-4FD2-8A88-CCF0DE32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07" y="931863"/>
            <a:ext cx="9144000" cy="588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6A2C26-5652-452F-A283-96AFE7825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4450"/>
            <a:ext cx="8229600" cy="801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400" b="0" kern="0" dirty="0"/>
              <a:t>The Very Large Telescope of the European Southern Observatory in the Atacama Desert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545E7746-BE47-4AF6-B36A-C2BE39F7B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6453336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200" b="0" dirty="0">
                <a:solidFill>
                  <a:schemeClr val="bg1"/>
                </a:solidFill>
              </a:rPr>
              <a:t>Source of figure: www.wikipedia.org</a:t>
            </a:r>
          </a:p>
        </p:txBody>
      </p:sp>
    </p:spTree>
    <p:extLst>
      <p:ext uri="{BB962C8B-B14F-4D97-AF65-F5344CB8AC3E}">
        <p14:creationId xmlns:p14="http://schemas.microsoft.com/office/powerpoint/2010/main" val="21781944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r>
              <a:rPr lang="hu-HU"/>
              <a:t>Different materials</a:t>
            </a:r>
            <a:endParaRPr lang="en-GB"/>
          </a:p>
        </p:txBody>
      </p:sp>
      <p:sp>
        <p:nvSpPr>
          <p:cNvPr id="309251" name="Text Box 3"/>
          <p:cNvSpPr txBox="1">
            <a:spLocks noChangeArrowheads="1"/>
          </p:cNvSpPr>
          <p:nvPr/>
        </p:nvSpPr>
        <p:spPr bwMode="auto">
          <a:xfrm>
            <a:off x="4913313" y="6538913"/>
            <a:ext cx="41957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200" b="0"/>
              <a:t>Source of figure: </a:t>
            </a:r>
            <a:r>
              <a:rPr lang="hu-HU" sz="1200" b="0"/>
              <a:t>Hudson-Nelson: Útban a modern fizikához</a:t>
            </a:r>
            <a:endParaRPr lang="en-GB" sz="1200" b="0"/>
          </a:p>
        </p:txBody>
      </p:sp>
      <p:pic>
        <p:nvPicPr>
          <p:cNvPr id="309258" name="Picture 10" descr="interfer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633538"/>
            <a:ext cx="5616575" cy="345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9259" name="Object 11"/>
              <p:cNvSpPr txBox="1"/>
              <p:nvPr/>
            </p:nvSpPr>
            <p:spPr bwMode="auto">
              <a:xfrm>
                <a:off x="827088" y="1412875"/>
                <a:ext cx="1446212" cy="86399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9259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088" y="1412875"/>
                <a:ext cx="1446212" cy="863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260" name="Object 12"/>
              <p:cNvSpPr txBox="1"/>
              <p:nvPr/>
            </p:nvSpPr>
            <p:spPr bwMode="auto">
              <a:xfrm>
                <a:off x="827088" y="2439988"/>
                <a:ext cx="1872704" cy="127704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9260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088" y="2439988"/>
                <a:ext cx="1872704" cy="12770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261" name="Object 13"/>
              <p:cNvSpPr txBox="1"/>
              <p:nvPr/>
            </p:nvSpPr>
            <p:spPr bwMode="auto">
              <a:xfrm>
                <a:off x="827088" y="3948112"/>
                <a:ext cx="2304752" cy="99305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9261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088" y="3948112"/>
                <a:ext cx="2304752" cy="9930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262" name="Object 14"/>
              <p:cNvSpPr txBox="1"/>
              <p:nvPr/>
            </p:nvSpPr>
            <p:spPr bwMode="auto">
              <a:xfrm>
                <a:off x="827087" y="5084763"/>
                <a:ext cx="2376487" cy="9930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9262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087" y="5084763"/>
                <a:ext cx="2376487" cy="993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03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hu-HU" dirty="0" err="1"/>
              <a:t>Reminder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2756" name="Object 4"/>
              <p:cNvSpPr txBox="1">
                <a:spLocks noGrp="1"/>
              </p:cNvSpPr>
              <p:nvPr>
                <p:ph sz="quarter" idx="1"/>
              </p:nvPr>
            </p:nvSpPr>
            <p:spPr bwMode="auto">
              <a:xfrm>
                <a:off x="539750" y="1412776"/>
                <a:ext cx="1511970" cy="609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550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2756" name="Object 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 bwMode="auto">
              <a:xfrm>
                <a:off x="539750" y="1412776"/>
                <a:ext cx="1511970" cy="609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758" name="Object 6"/>
              <p:cNvSpPr txBox="1">
                <a:spLocks noGrp="1"/>
              </p:cNvSpPr>
              <p:nvPr>
                <p:ph sz="quarter" idx="2"/>
              </p:nvPr>
            </p:nvSpPr>
            <p:spPr bwMode="auto">
              <a:xfrm>
                <a:off x="3059832" y="1412776"/>
                <a:ext cx="1844476" cy="660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550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2758" name="Object 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"/>
              </p:nvPr>
            </p:nvSpPr>
            <p:spPr bwMode="auto">
              <a:xfrm>
                <a:off x="3059832" y="1412776"/>
                <a:ext cx="1844476" cy="660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760" name="Object 8"/>
              <p:cNvSpPr txBox="1">
                <a:spLocks noGrp="1"/>
              </p:cNvSpPr>
              <p:nvPr>
                <p:ph sz="quarter" idx="3"/>
              </p:nvPr>
            </p:nvSpPr>
            <p:spPr bwMode="auto">
              <a:xfrm>
                <a:off x="539750" y="2276376"/>
                <a:ext cx="2259013" cy="3302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ΔU</m:t>
                      </m:r>
                      <m:r>
                        <a:rPr lang="en-US" sz="1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sz="1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02760" name="Object 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 bwMode="auto">
              <a:xfrm>
                <a:off x="539750" y="2276376"/>
                <a:ext cx="2259013" cy="330200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762" name="Object 10"/>
              <p:cNvSpPr txBox="1">
                <a:spLocks noGrp="1"/>
              </p:cNvSpPr>
              <p:nvPr>
                <p:ph sz="quarter" idx="4"/>
              </p:nvPr>
            </p:nvSpPr>
            <p:spPr bwMode="auto">
              <a:xfrm>
                <a:off x="539750" y="2835176"/>
                <a:ext cx="3384178" cy="736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550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ΔU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p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Δx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  <m:sup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2762" name="Object 1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 bwMode="auto">
              <a:xfrm>
                <a:off x="539750" y="2835176"/>
                <a:ext cx="3384178" cy="736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764" name="Object 12"/>
              <p:cNvSpPr txBox="1"/>
              <p:nvPr/>
            </p:nvSpPr>
            <p:spPr bwMode="auto">
              <a:xfrm>
                <a:off x="3797088" y="3012976"/>
                <a:ext cx="1206960" cy="381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2764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97088" y="3012976"/>
                <a:ext cx="1206960" cy="381000"/>
              </a:xfrm>
              <a:prstGeom prst="rect">
                <a:avLst/>
              </a:prstGeom>
              <a:blipFill>
                <a:blip r:embed="rId6"/>
                <a:stretch>
                  <a:fillRect b="-793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765" name="Object 13"/>
              <p:cNvSpPr txBox="1"/>
              <p:nvPr/>
            </p:nvSpPr>
            <p:spPr bwMode="auto">
              <a:xfrm>
                <a:off x="539750" y="3932138"/>
                <a:ext cx="6696546" cy="736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ΔU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p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Δx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p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Δx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2765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750" y="3932138"/>
                <a:ext cx="6696546" cy="7366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766" name="Object 14"/>
              <p:cNvSpPr txBox="1"/>
              <p:nvPr/>
            </p:nvSpPr>
            <p:spPr bwMode="auto">
              <a:xfrm>
                <a:off x="539750" y="4940201"/>
                <a:ext cx="3168154" cy="736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ΔU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p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Δx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2766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750" y="4940201"/>
                <a:ext cx="3168154" cy="7366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767" name="Object 15"/>
              <p:cNvSpPr txBox="1"/>
              <p:nvPr/>
            </p:nvSpPr>
            <p:spPr bwMode="auto">
              <a:xfrm>
                <a:off x="539750" y="5805388"/>
                <a:ext cx="3456186" cy="660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ΔU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Δt</m:t>
                          </m:r>
                        </m:den>
                      </m:f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2767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750" y="5805388"/>
                <a:ext cx="3456186" cy="6604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769" name="Object 17"/>
              <p:cNvSpPr txBox="1"/>
              <p:nvPr/>
            </p:nvSpPr>
            <p:spPr bwMode="auto">
              <a:xfrm>
                <a:off x="3923929" y="5805090"/>
                <a:ext cx="1584176" cy="6604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ba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ba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ba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2769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3929" y="5805090"/>
                <a:ext cx="1584176" cy="6604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4932363" y="6538739"/>
            <a:ext cx="41957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 dirty="0" err="1"/>
              <a:t>Source</a:t>
            </a:r>
            <a:r>
              <a:rPr lang="hu-HU" sz="1200" b="0" dirty="0"/>
              <a:t> of </a:t>
            </a:r>
            <a:r>
              <a:rPr lang="hu-HU" sz="1200" b="0" dirty="0" err="1"/>
              <a:t>figure</a:t>
            </a:r>
            <a:r>
              <a:rPr lang="hu-HU" sz="1200" b="0" dirty="0"/>
              <a:t>: </a:t>
            </a:r>
            <a:r>
              <a:rPr lang="hu-HU" sz="1200" b="0" dirty="0" err="1"/>
              <a:t>Hudson-Nelson</a:t>
            </a:r>
            <a:r>
              <a:rPr lang="hu-HU" sz="1200" b="0" dirty="0"/>
              <a:t>: Útban a modern fizikához</a:t>
            </a:r>
          </a:p>
        </p:txBody>
      </p:sp>
      <p:pic>
        <p:nvPicPr>
          <p:cNvPr id="14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112" y="1484238"/>
            <a:ext cx="3922392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10030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r>
              <a:rPr lang="hu-HU"/>
              <a:t>Oil on water</a:t>
            </a:r>
            <a:endParaRPr lang="en-GB"/>
          </a:p>
        </p:txBody>
      </p:sp>
      <p:sp>
        <p:nvSpPr>
          <p:cNvPr id="312323" name="Text Box 3"/>
          <p:cNvSpPr txBox="1">
            <a:spLocks noChangeArrowheads="1"/>
          </p:cNvSpPr>
          <p:nvPr/>
        </p:nvSpPr>
        <p:spPr bwMode="auto">
          <a:xfrm>
            <a:off x="5427663" y="6538913"/>
            <a:ext cx="368141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200" b="0"/>
              <a:t>Source of figure: </a:t>
            </a:r>
            <a:r>
              <a:rPr lang="hu-HU" sz="1200" b="0"/>
              <a:t>http://startalkastro.com/blog/?p=94</a:t>
            </a:r>
            <a:endParaRPr lang="en-GB" sz="1200" b="0"/>
          </a:p>
        </p:txBody>
      </p:sp>
      <p:pic>
        <p:nvPicPr>
          <p:cNvPr id="312325" name="Picture 5" descr="oil-in-wa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125538"/>
            <a:ext cx="7848600" cy="51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8693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r>
              <a:rPr lang="hu-HU"/>
              <a:t>Reflection from thin layers</a:t>
            </a:r>
            <a:endParaRPr lang="en-GB"/>
          </a:p>
        </p:txBody>
      </p:sp>
      <p:sp>
        <p:nvSpPr>
          <p:cNvPr id="310275" name="Text Box 3"/>
          <p:cNvSpPr txBox="1">
            <a:spLocks noChangeArrowheads="1"/>
          </p:cNvSpPr>
          <p:nvPr/>
        </p:nvSpPr>
        <p:spPr bwMode="auto">
          <a:xfrm>
            <a:off x="3419475" y="6538913"/>
            <a:ext cx="56959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200" b="0"/>
              <a:t>Source of figure: </a:t>
            </a:r>
            <a:r>
              <a:rPr lang="hu-HU" sz="1200" b="0"/>
              <a:t>http://hyperphysics.phy-astr.gsu.edu/hbase/phyopt/interf.html#c1</a:t>
            </a:r>
            <a:endParaRPr lang="en-GB" sz="1200" b="0"/>
          </a:p>
        </p:txBody>
      </p:sp>
      <p:pic>
        <p:nvPicPr>
          <p:cNvPr id="310278" name="Picture 6" descr="intco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484313"/>
            <a:ext cx="6624638" cy="42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8356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r>
              <a:rPr lang="hu-HU"/>
              <a:t>Reflection from thin layers</a:t>
            </a:r>
            <a:endParaRPr lang="en-GB"/>
          </a:p>
        </p:txBody>
      </p:sp>
      <p:sp>
        <p:nvSpPr>
          <p:cNvPr id="319491" name="Text Box 3"/>
          <p:cNvSpPr txBox="1">
            <a:spLocks noChangeArrowheads="1"/>
          </p:cNvSpPr>
          <p:nvPr/>
        </p:nvSpPr>
        <p:spPr bwMode="auto">
          <a:xfrm>
            <a:off x="3087688" y="6381750"/>
            <a:ext cx="6021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200" b="0"/>
              <a:t>Source of figure</a:t>
            </a:r>
            <a:r>
              <a:rPr lang="hu-HU" sz="1200" b="0"/>
              <a:t>s</a:t>
            </a:r>
            <a:r>
              <a:rPr lang="en-GB" sz="1200" b="0"/>
              <a:t>: </a:t>
            </a:r>
            <a:r>
              <a:rPr lang="hu-HU" sz="1200" b="0"/>
              <a:t>http://hyperphysics.phy-astr.gsu.edu/hbase/phyopt/oilfilm.html#c1</a:t>
            </a:r>
          </a:p>
          <a:p>
            <a:r>
              <a:rPr lang="hu-HU" sz="1200" b="0"/>
              <a:t>	        http://hyperphysics.phy-astr.gsu.edu/hbase/phyopt/soapfilm.html#c1</a:t>
            </a:r>
            <a:endParaRPr lang="en-GB" sz="1200" b="0"/>
          </a:p>
        </p:txBody>
      </p:sp>
      <p:pic>
        <p:nvPicPr>
          <p:cNvPr id="319493" name="Picture 5" descr="oilfil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5538"/>
            <a:ext cx="37719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9494" name="Picture 6" descr="soapfi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500438"/>
            <a:ext cx="37719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9495" name="Picture 7" descr="gasp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125538"/>
            <a:ext cx="30956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9496" name="Picture 8" descr="134jefbu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949700"/>
            <a:ext cx="3455987" cy="192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5649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r>
              <a:rPr lang="hu-HU"/>
              <a:t>Anti-reflection coatings</a:t>
            </a:r>
            <a:endParaRPr lang="en-GB"/>
          </a:p>
        </p:txBody>
      </p:sp>
      <p:sp>
        <p:nvSpPr>
          <p:cNvPr id="320515" name="Text Box 3"/>
          <p:cNvSpPr txBox="1">
            <a:spLocks noChangeArrowheads="1"/>
          </p:cNvSpPr>
          <p:nvPr/>
        </p:nvSpPr>
        <p:spPr bwMode="auto">
          <a:xfrm>
            <a:off x="3348038" y="6524625"/>
            <a:ext cx="57800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200" b="0"/>
              <a:t>Source of figure: http://hyperphysics.phy-astr.gsu.edu/hbase/phyopt/antiref.html#c1</a:t>
            </a:r>
          </a:p>
        </p:txBody>
      </p:sp>
      <p:pic>
        <p:nvPicPr>
          <p:cNvPr id="320517" name="Picture 5" descr="antrefl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38" y="1490663"/>
            <a:ext cx="6983412" cy="409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7823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r>
              <a:rPr lang="hu-HU"/>
              <a:t>Anti-reflection coatings</a:t>
            </a:r>
            <a:endParaRPr lang="en-GB"/>
          </a:p>
        </p:txBody>
      </p:sp>
      <p:sp>
        <p:nvSpPr>
          <p:cNvPr id="324611" name="Text Box 3"/>
          <p:cNvSpPr txBox="1">
            <a:spLocks noChangeArrowheads="1"/>
          </p:cNvSpPr>
          <p:nvPr/>
        </p:nvSpPr>
        <p:spPr bwMode="auto">
          <a:xfrm>
            <a:off x="3348038" y="6524625"/>
            <a:ext cx="57800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200" b="0"/>
              <a:t>Source of figure: http://hyperphysics.phy-astr.gsu.edu/hbase/phyopt/antiref.html#c1</a:t>
            </a:r>
          </a:p>
        </p:txBody>
      </p:sp>
      <p:pic>
        <p:nvPicPr>
          <p:cNvPr id="324613" name="Picture 5" descr="antref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773238"/>
            <a:ext cx="7056437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325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r>
              <a:rPr lang="hu-HU"/>
              <a:t>Newton rings</a:t>
            </a:r>
            <a:endParaRPr lang="en-GB"/>
          </a:p>
        </p:txBody>
      </p:sp>
      <p:sp>
        <p:nvSpPr>
          <p:cNvPr id="311299" name="Text Box 3"/>
          <p:cNvSpPr txBox="1">
            <a:spLocks noChangeArrowheads="1"/>
          </p:cNvSpPr>
          <p:nvPr/>
        </p:nvSpPr>
        <p:spPr bwMode="auto">
          <a:xfrm>
            <a:off x="6024563" y="6538913"/>
            <a:ext cx="308451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200" b="0"/>
              <a:t>Source of figure: </a:t>
            </a:r>
            <a:r>
              <a:rPr lang="hu-HU" sz="1200" b="0"/>
              <a:t>http://spie.org/x32482.xml</a:t>
            </a:r>
            <a:endParaRPr lang="en-GB" sz="1200" b="0"/>
          </a:p>
        </p:txBody>
      </p:sp>
      <p:pic>
        <p:nvPicPr>
          <p:cNvPr id="311301" name="Picture 5" descr="FG10_P11_NewtonsRings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5" y="1341438"/>
            <a:ext cx="6121400" cy="454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9909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r>
              <a:rPr lang="hu-HU"/>
              <a:t>Null corrector</a:t>
            </a:r>
            <a:endParaRPr lang="en-GB"/>
          </a:p>
        </p:txBody>
      </p:sp>
      <p:sp>
        <p:nvSpPr>
          <p:cNvPr id="326659" name="Text Box 3"/>
          <p:cNvSpPr txBox="1">
            <a:spLocks noChangeArrowheads="1"/>
          </p:cNvSpPr>
          <p:nvPr/>
        </p:nvSpPr>
        <p:spPr bwMode="auto">
          <a:xfrm>
            <a:off x="651033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200" b="0"/>
              <a:t>Source of figure: </a:t>
            </a:r>
            <a:r>
              <a:rPr lang="hu-HU" sz="1200" b="0"/>
              <a:t>www.wikipedia.org</a:t>
            </a:r>
            <a:endParaRPr lang="en-GB" sz="1200" b="0"/>
          </a:p>
        </p:txBody>
      </p:sp>
      <p:pic>
        <p:nvPicPr>
          <p:cNvPr id="326661" name="Picture 5" descr="800px-Sphere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1341438"/>
            <a:ext cx="6624638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6662" name="Picture 6" descr="NullCorr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981075"/>
            <a:ext cx="2976562" cy="51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145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r>
              <a:rPr lang="hu-HU"/>
              <a:t>Michelson interferometer</a:t>
            </a:r>
            <a:endParaRPr lang="en-GB"/>
          </a:p>
        </p:txBody>
      </p:sp>
      <p:sp>
        <p:nvSpPr>
          <p:cNvPr id="313347" name="Text Box 3"/>
          <p:cNvSpPr txBox="1">
            <a:spLocks noChangeArrowheads="1"/>
          </p:cNvSpPr>
          <p:nvPr/>
        </p:nvSpPr>
        <p:spPr bwMode="auto">
          <a:xfrm>
            <a:off x="1149350" y="6538913"/>
            <a:ext cx="79597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200" b="0"/>
              <a:t>Source of figure: </a:t>
            </a:r>
            <a:r>
              <a:rPr lang="hu-HU" sz="1200" b="0"/>
              <a:t>http://kspark.kaist.ac.kr/Twin%20Paradox/Relativity%20Facts.files/Michelson%20interferometer.gif</a:t>
            </a:r>
            <a:endParaRPr lang="en-GB" sz="1200" b="0"/>
          </a:p>
        </p:txBody>
      </p:sp>
      <p:pic>
        <p:nvPicPr>
          <p:cNvPr id="313349" name="Picture 5" descr="Michelson interferome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268413"/>
            <a:ext cx="6264275" cy="48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3425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468313" y="44450"/>
            <a:ext cx="8229600" cy="1143000"/>
          </a:xfrm>
        </p:spPr>
        <p:txBody>
          <a:bodyPr/>
          <a:lstStyle/>
          <a:p>
            <a:r>
              <a:rPr lang="hu-HU"/>
              <a:t>Michelson interferometer</a:t>
            </a:r>
            <a:endParaRPr lang="en-GB"/>
          </a:p>
        </p:txBody>
      </p:sp>
      <p:pic>
        <p:nvPicPr>
          <p:cNvPr id="327685" name="Picture 5" descr="Michelson interferometer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19225"/>
            <a:ext cx="4897437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7687" name="Object 7"/>
              <p:cNvSpPr txBox="1"/>
              <p:nvPr/>
            </p:nvSpPr>
            <p:spPr bwMode="auto">
              <a:xfrm>
                <a:off x="3492500" y="5013324"/>
                <a:ext cx="2663676" cy="71993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mλ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768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2500" y="5013324"/>
                <a:ext cx="2663676" cy="719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7688" name="Picture 8" descr="600px-Interferenz-michel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1628775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689" name="Text Box 9"/>
          <p:cNvSpPr txBox="1">
            <a:spLocks noChangeArrowheads="1"/>
          </p:cNvSpPr>
          <p:nvPr/>
        </p:nvSpPr>
        <p:spPr bwMode="auto">
          <a:xfrm>
            <a:off x="4913313" y="6381750"/>
            <a:ext cx="4195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1200" b="0"/>
              <a:t>Source of figure: </a:t>
            </a:r>
            <a:r>
              <a:rPr lang="hu-HU" sz="1200" b="0"/>
              <a:t>Hudson-Nelson: Útban a modern fizikához</a:t>
            </a:r>
          </a:p>
          <a:p>
            <a:r>
              <a:rPr lang="hu-HU" sz="1200" b="0"/>
              <a:t>	      www.wikipedia.org</a:t>
            </a:r>
            <a:endParaRPr lang="en-GB" sz="1200" b="0"/>
          </a:p>
        </p:txBody>
      </p:sp>
    </p:spTree>
    <p:extLst>
      <p:ext uri="{BB962C8B-B14F-4D97-AF65-F5344CB8AC3E}">
        <p14:creationId xmlns:p14="http://schemas.microsoft.com/office/powerpoint/2010/main" val="40904583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5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 dirty="0" err="1">
                <a:solidFill>
                  <a:schemeClr val="tx2"/>
                </a:solidFill>
              </a:rPr>
              <a:t>Phase</a:t>
            </a:r>
            <a:r>
              <a:rPr lang="hu-HU" sz="4400" b="0" dirty="0">
                <a:solidFill>
                  <a:schemeClr val="tx2"/>
                </a:solidFill>
              </a:rPr>
              <a:t> </a:t>
            </a:r>
            <a:r>
              <a:rPr lang="hu-HU" sz="4400" b="0" dirty="0" err="1">
                <a:solidFill>
                  <a:schemeClr val="tx2"/>
                </a:solidFill>
              </a:rPr>
              <a:t>velocity</a:t>
            </a:r>
            <a:r>
              <a:rPr lang="hu-HU" sz="4400" b="0" dirty="0">
                <a:solidFill>
                  <a:schemeClr val="tx2"/>
                </a:solidFill>
              </a:rPr>
              <a:t>, </a:t>
            </a:r>
            <a:r>
              <a:rPr lang="hu-HU" sz="4400" b="0" dirty="0" err="1">
                <a:solidFill>
                  <a:schemeClr val="tx2"/>
                </a:solidFill>
              </a:rPr>
              <a:t>group</a:t>
            </a:r>
            <a:r>
              <a:rPr lang="hu-HU" sz="4400" b="0" dirty="0">
                <a:solidFill>
                  <a:schemeClr val="tx2"/>
                </a:solidFill>
              </a:rPr>
              <a:t> </a:t>
            </a:r>
            <a:r>
              <a:rPr lang="hu-HU" sz="4400" b="0" dirty="0" err="1">
                <a:solidFill>
                  <a:schemeClr val="tx2"/>
                </a:solidFill>
              </a:rPr>
              <a:t>velocity</a:t>
            </a:r>
            <a:endParaRPr lang="hu-HU" sz="4400" b="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ktum 7"/>
              <p:cNvSpPr txBox="1"/>
              <p:nvPr/>
            </p:nvSpPr>
            <p:spPr bwMode="auto">
              <a:xfrm>
                <a:off x="755650" y="2417164"/>
                <a:ext cx="1904173" cy="5077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ba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ba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ba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bar>
                                <m:bar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ba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Objektum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650" y="2417164"/>
                <a:ext cx="1904173" cy="5077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ktum 8"/>
              <p:cNvSpPr txBox="1"/>
              <p:nvPr/>
            </p:nvSpPr>
            <p:spPr bwMode="auto">
              <a:xfrm>
                <a:off x="797753" y="3356992"/>
                <a:ext cx="1554400" cy="4441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ba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ba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Objektum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7753" y="3356992"/>
                <a:ext cx="1554400" cy="4441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ktum 9"/>
              <p:cNvSpPr txBox="1"/>
              <p:nvPr/>
            </p:nvSpPr>
            <p:spPr bwMode="auto">
              <a:xfrm>
                <a:off x="798331" y="4005064"/>
                <a:ext cx="3206750" cy="889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ba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ba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bar>
                            </m:e>
                          </m:d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ba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bar>
                            </m:e>
                          </m:d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ba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bar>
                            </m:e>
                          </m:d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Objektum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8331" y="4005064"/>
                <a:ext cx="3206750" cy="889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683568" y="1835532"/>
            <a:ext cx="41088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dirty="0" err="1"/>
              <a:t>Velocity</a:t>
            </a:r>
            <a:r>
              <a:rPr lang="hu-HU" dirty="0"/>
              <a:t> of a </a:t>
            </a:r>
            <a:r>
              <a:rPr lang="hu-HU" dirty="0" err="1"/>
              <a:t>point</a:t>
            </a:r>
            <a:r>
              <a:rPr lang="hu-HU" dirty="0"/>
              <a:t> of a </a:t>
            </a:r>
            <a:r>
              <a:rPr lang="hu-HU" dirty="0" err="1"/>
              <a:t>given</a:t>
            </a:r>
            <a:r>
              <a:rPr lang="hu-HU" dirty="0"/>
              <a:t> </a:t>
            </a:r>
            <a:r>
              <a:rPr lang="hu-HU" dirty="0" err="1"/>
              <a:t>phase</a:t>
            </a:r>
            <a:r>
              <a:rPr lang="hu-HU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71139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hu-HU" dirty="0" err="1"/>
              <a:t>Reminder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2453" name="Object 5"/>
              <p:cNvSpPr txBox="1">
                <a:spLocks noGrp="1"/>
              </p:cNvSpPr>
              <p:nvPr>
                <p:ph sz="quarter" idx="3"/>
              </p:nvPr>
            </p:nvSpPr>
            <p:spPr bwMode="auto">
              <a:xfrm>
                <a:off x="1042988" y="1628775"/>
                <a:ext cx="2808932" cy="406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550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ωt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2453" name="Object 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 bwMode="auto">
              <a:xfrm>
                <a:off x="1042988" y="1628775"/>
                <a:ext cx="2808932" cy="406400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455" name="Object 7"/>
              <p:cNvSpPr txBox="1"/>
              <p:nvPr/>
            </p:nvSpPr>
            <p:spPr bwMode="auto">
              <a:xfrm>
                <a:off x="4067175" y="1484313"/>
                <a:ext cx="3169121" cy="7112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ωt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2455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7175" y="1484313"/>
                <a:ext cx="3169121" cy="711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457" name="Object 9"/>
              <p:cNvSpPr txBox="1"/>
              <p:nvPr/>
            </p:nvSpPr>
            <p:spPr bwMode="auto">
              <a:xfrm>
                <a:off x="1042988" y="2205038"/>
                <a:ext cx="1944836" cy="6334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dU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2457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2988" y="2205038"/>
                <a:ext cx="1944836" cy="6334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458" name="Object 10"/>
              <p:cNvSpPr txBox="1"/>
              <p:nvPr/>
            </p:nvSpPr>
            <p:spPr bwMode="auto">
              <a:xfrm>
                <a:off x="1054100" y="2997200"/>
                <a:ext cx="7334324" cy="736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dU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ωt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ωt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ωt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2458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4100" y="2997200"/>
                <a:ext cx="7334324" cy="736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459" name="Object 11"/>
              <p:cNvSpPr txBox="1"/>
              <p:nvPr/>
            </p:nvSpPr>
            <p:spPr bwMode="auto">
              <a:xfrm>
                <a:off x="1076327" y="4059340"/>
                <a:ext cx="6303985" cy="62515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dU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f>
                        <m:f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  <m:r>
                        <m:rPr>
                          <m:nor/>
                        </m:rPr>
                        <a:rPr lang="en-US" b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</m:t>
                      </m:r>
                      <m:sSup>
                        <m:sSup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ωt</m:t>
                          </m:r>
                        </m:e>
                      </m:d>
                      <m:r>
                        <a:rPr lang="en-US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f>
                        <m:fPr>
                          <m:ctrlP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dp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32459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6327" y="4059340"/>
                <a:ext cx="6303985" cy="6251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461" name="Object 13"/>
              <p:cNvSpPr txBox="1"/>
              <p:nvPr/>
            </p:nvSpPr>
            <p:spPr bwMode="auto">
              <a:xfrm>
                <a:off x="1068388" y="4941888"/>
                <a:ext cx="2063750" cy="8874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dU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dt</m:t>
                              </m:r>
                            </m:den>
                          </m:f>
                        </m:e>
                      </m:nary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dp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dt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2461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8388" y="4941888"/>
                <a:ext cx="2063750" cy="8874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462" name="Object 14"/>
              <p:cNvSpPr txBox="1"/>
              <p:nvPr/>
            </p:nvSpPr>
            <p:spPr bwMode="auto">
              <a:xfrm>
                <a:off x="3949700" y="5280319"/>
                <a:ext cx="1774678" cy="3302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cp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2462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49700" y="5280319"/>
                <a:ext cx="1774678" cy="330200"/>
              </a:xfrm>
              <a:prstGeom prst="rect">
                <a:avLst/>
              </a:prstGeom>
              <a:blipFill>
                <a:blip r:embed="rId8"/>
                <a:stretch>
                  <a:fillRect b="-2222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463" name="Object 15"/>
              <p:cNvSpPr txBox="1"/>
              <p:nvPr/>
            </p:nvSpPr>
            <p:spPr bwMode="auto">
              <a:xfrm>
                <a:off x="1062038" y="6092825"/>
                <a:ext cx="1638300" cy="6334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dU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2463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2038" y="6092825"/>
                <a:ext cx="1638300" cy="6334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464" name="Object 16"/>
              <p:cNvSpPr txBox="1"/>
              <p:nvPr/>
            </p:nvSpPr>
            <p:spPr bwMode="auto">
              <a:xfrm>
                <a:off x="3348038" y="6092825"/>
                <a:ext cx="1338262" cy="6334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abs</m:t>
                          </m:r>
                        </m:sub>
                      </m:sSub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2464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8038" y="6092825"/>
                <a:ext cx="1338262" cy="63341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465" name="Object 17"/>
              <p:cNvSpPr txBox="1"/>
              <p:nvPr/>
            </p:nvSpPr>
            <p:spPr bwMode="auto">
              <a:xfrm>
                <a:off x="5046340" y="6092824"/>
                <a:ext cx="1973932" cy="6334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refl</m:t>
                          </m:r>
                        </m:sub>
                      </m:sSub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2465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46340" y="6092824"/>
                <a:ext cx="1973932" cy="6334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2469" name="Line 21"/>
          <p:cNvSpPr>
            <a:spLocks noChangeShapeType="1"/>
          </p:cNvSpPr>
          <p:nvPr/>
        </p:nvSpPr>
        <p:spPr bwMode="auto">
          <a:xfrm>
            <a:off x="2987824" y="5445224"/>
            <a:ext cx="431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32470" name="Line 22"/>
          <p:cNvSpPr>
            <a:spLocks noChangeShapeType="1"/>
          </p:cNvSpPr>
          <p:nvPr/>
        </p:nvSpPr>
        <p:spPr bwMode="auto">
          <a:xfrm>
            <a:off x="2700338" y="6453188"/>
            <a:ext cx="431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09600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919" name="Object 7"/>
              <p:cNvSpPr txBox="1">
                <a:spLocks noGrp="1"/>
              </p:cNvSpPr>
              <p:nvPr>
                <p:ph sz="quarter" idx="1"/>
              </p:nvPr>
            </p:nvSpPr>
            <p:spPr bwMode="auto">
              <a:xfrm>
                <a:off x="965200" y="1989138"/>
                <a:ext cx="4398963" cy="3778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475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919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 bwMode="auto">
              <a:xfrm>
                <a:off x="965200" y="1989138"/>
                <a:ext cx="4398963" cy="3778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921" name="Object 9"/>
              <p:cNvSpPr txBox="1">
                <a:spLocks noGrp="1"/>
              </p:cNvSpPr>
              <p:nvPr>
                <p:ph sz="quarter" idx="2"/>
              </p:nvPr>
            </p:nvSpPr>
            <p:spPr bwMode="auto">
              <a:xfrm>
                <a:off x="1079500" y="3284538"/>
                <a:ext cx="6378575" cy="6889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475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Ucos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m:rPr>
                                  <m:nor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m:rPr>
                                  <m:nor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921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2"/>
              </p:nvPr>
            </p:nvSpPr>
            <p:spPr bwMode="auto">
              <a:xfrm>
                <a:off x="1079500" y="3284538"/>
                <a:ext cx="6378575" cy="688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923" name="Object 11"/>
              <p:cNvSpPr txBox="1">
                <a:spLocks noGrp="1"/>
              </p:cNvSpPr>
              <p:nvPr>
                <p:ph sz="quarter" idx="3"/>
              </p:nvPr>
            </p:nvSpPr>
            <p:spPr bwMode="auto">
              <a:xfrm>
                <a:off x="1042988" y="4035425"/>
                <a:ext cx="5243512" cy="6889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475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)=2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923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 bwMode="auto">
              <a:xfrm>
                <a:off x="1042988" y="4035425"/>
                <a:ext cx="5243512" cy="6889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916" name="Picture 4" descr="Wave_group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641975"/>
            <a:ext cx="5364163" cy="37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879475" y="1431925"/>
            <a:ext cx="6000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dirty="0" err="1"/>
              <a:t>Superposition</a:t>
            </a:r>
            <a:r>
              <a:rPr lang="hu-HU" dirty="0"/>
              <a:t> of </a:t>
            </a:r>
            <a:r>
              <a:rPr lang="hu-HU" dirty="0" err="1"/>
              <a:t>two</a:t>
            </a:r>
            <a:r>
              <a:rPr lang="hu-HU" dirty="0"/>
              <a:t> </a:t>
            </a:r>
            <a:r>
              <a:rPr lang="hu-HU" dirty="0" err="1"/>
              <a:t>waves</a:t>
            </a:r>
            <a:r>
              <a:rPr lang="hu-HU" dirty="0"/>
              <a:t> </a:t>
            </a:r>
            <a:r>
              <a:rPr lang="hu-HU" dirty="0" err="1"/>
              <a:t>of</a:t>
            </a:r>
            <a:r>
              <a:rPr lang="hu-HU" dirty="0"/>
              <a:t> </a:t>
            </a:r>
            <a:r>
              <a:rPr lang="hu-HU" dirty="0" err="1"/>
              <a:t>slightly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frequency</a:t>
            </a:r>
            <a:r>
              <a:rPr lang="hu-HU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25" name="Object 13"/>
              <p:cNvSpPr txBox="1">
                <a:spLocks noGrp="1"/>
              </p:cNvSpPr>
              <p:nvPr>
                <p:ph sz="quarter" idx="4"/>
              </p:nvPr>
            </p:nvSpPr>
            <p:spPr bwMode="auto">
              <a:xfrm>
                <a:off x="1022350" y="4827588"/>
                <a:ext cx="1820863" cy="6889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475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′−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′−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𝑑𝑘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925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 bwMode="auto">
              <a:xfrm>
                <a:off x="1022350" y="4827588"/>
                <a:ext cx="1820863" cy="6889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928" name="Text Box 16"/>
          <p:cNvSpPr txBox="1">
            <a:spLocks noChangeArrowheads="1"/>
          </p:cNvSpPr>
          <p:nvPr/>
        </p:nvSpPr>
        <p:spPr bwMode="auto">
          <a:xfrm>
            <a:off x="808038" y="5897563"/>
            <a:ext cx="19827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>
                <a:solidFill>
                  <a:srgbClr val="33CC33"/>
                </a:solidFill>
              </a:rPr>
              <a:t>v</a:t>
            </a:r>
            <a:r>
              <a:rPr lang="hu-HU" baseline="-25000">
                <a:solidFill>
                  <a:srgbClr val="33CC33"/>
                </a:solidFill>
              </a:rPr>
              <a:t>g</a:t>
            </a:r>
            <a:r>
              <a:rPr lang="hu-HU">
                <a:solidFill>
                  <a:srgbClr val="33CC33"/>
                </a:solidFill>
              </a:rPr>
              <a:t> : group velocity</a:t>
            </a:r>
          </a:p>
        </p:txBody>
      </p:sp>
      <p:sp>
        <p:nvSpPr>
          <p:cNvPr id="38929" name="Text Box 17"/>
          <p:cNvSpPr txBox="1">
            <a:spLocks noChangeArrowheads="1"/>
          </p:cNvSpPr>
          <p:nvPr/>
        </p:nvSpPr>
        <p:spPr bwMode="auto">
          <a:xfrm>
            <a:off x="827088" y="6375400"/>
            <a:ext cx="193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>
                <a:solidFill>
                  <a:srgbClr val="FF0000"/>
                </a:solidFill>
              </a:rPr>
              <a:t>v : phase velocity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30" name="Object 18"/>
              <p:cNvSpPr txBox="1"/>
              <p:nvPr/>
            </p:nvSpPr>
            <p:spPr bwMode="auto">
              <a:xfrm>
                <a:off x="971550" y="2524125"/>
                <a:ext cx="3687763" cy="6889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930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1550" y="2524125"/>
                <a:ext cx="3687763" cy="6889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6516688" y="6538913"/>
            <a:ext cx="25987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 dirty="0" err="1"/>
              <a:t>Source</a:t>
            </a:r>
            <a:r>
              <a:rPr lang="hu-HU" sz="1200" b="0" dirty="0"/>
              <a:t> of </a:t>
            </a:r>
            <a:r>
              <a:rPr lang="hu-HU" sz="1200" b="0" dirty="0" err="1"/>
              <a:t>figure</a:t>
            </a:r>
            <a:r>
              <a:rPr lang="hu-HU" sz="1200" b="0" dirty="0"/>
              <a:t>: </a:t>
            </a:r>
            <a:r>
              <a:rPr lang="hu-HU" sz="1200" b="0" dirty="0" err="1"/>
              <a:t>www.wikipedia.org</a:t>
            </a:r>
            <a:endParaRPr lang="hu-HU" sz="1200" b="0" dirty="0"/>
          </a:p>
        </p:txBody>
      </p:sp>
      <p:sp>
        <p:nvSpPr>
          <p:cNvPr id="15" name="Rectangle 25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 dirty="0" err="1">
                <a:solidFill>
                  <a:schemeClr val="tx2"/>
                </a:solidFill>
              </a:rPr>
              <a:t>Phase</a:t>
            </a:r>
            <a:r>
              <a:rPr lang="hu-HU" sz="4400" b="0" dirty="0">
                <a:solidFill>
                  <a:schemeClr val="tx2"/>
                </a:solidFill>
              </a:rPr>
              <a:t> </a:t>
            </a:r>
            <a:r>
              <a:rPr lang="hu-HU" sz="4400" b="0" dirty="0" err="1">
                <a:solidFill>
                  <a:schemeClr val="tx2"/>
                </a:solidFill>
              </a:rPr>
              <a:t>velocity</a:t>
            </a:r>
            <a:r>
              <a:rPr lang="hu-HU" sz="4400" b="0" dirty="0">
                <a:solidFill>
                  <a:schemeClr val="tx2"/>
                </a:solidFill>
              </a:rPr>
              <a:t>, </a:t>
            </a:r>
            <a:r>
              <a:rPr lang="hu-HU" sz="4400" b="0" dirty="0" err="1">
                <a:solidFill>
                  <a:schemeClr val="tx2"/>
                </a:solidFill>
              </a:rPr>
              <a:t>group</a:t>
            </a:r>
            <a:r>
              <a:rPr lang="hu-HU" sz="4400" b="0" dirty="0">
                <a:solidFill>
                  <a:schemeClr val="tx2"/>
                </a:solidFill>
              </a:rPr>
              <a:t> </a:t>
            </a:r>
            <a:r>
              <a:rPr lang="hu-HU" sz="4400" b="0" dirty="0" err="1">
                <a:solidFill>
                  <a:schemeClr val="tx2"/>
                </a:solidFill>
              </a:rPr>
              <a:t>velocity</a:t>
            </a:r>
            <a:endParaRPr lang="hu-HU" sz="4400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9478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25" name="Rectangle 25"/>
          <p:cNvSpPr>
            <a:spLocks noChangeArrowheads="1"/>
          </p:cNvSpPr>
          <p:nvPr/>
        </p:nvSpPr>
        <p:spPr bwMode="auto">
          <a:xfrm>
            <a:off x="395536" y="245021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hu-HU" sz="4400" b="0" dirty="0" err="1">
                <a:solidFill>
                  <a:schemeClr val="tx2"/>
                </a:solidFill>
              </a:rPr>
              <a:t>Wave</a:t>
            </a:r>
            <a:r>
              <a:rPr lang="hu-HU" sz="4400" b="0" dirty="0">
                <a:solidFill>
                  <a:schemeClr val="tx2"/>
                </a:solidFill>
              </a:rPr>
              <a:t> </a:t>
            </a:r>
            <a:r>
              <a:rPr lang="hu-HU" sz="4400" b="0" dirty="0" err="1">
                <a:solidFill>
                  <a:schemeClr val="tx2"/>
                </a:solidFill>
              </a:rPr>
              <a:t>packet</a:t>
            </a:r>
            <a:endParaRPr lang="hu-HU" sz="4400" b="0" dirty="0">
              <a:solidFill>
                <a:schemeClr val="tx2"/>
              </a:solidFill>
            </a:endParaRPr>
          </a:p>
        </p:txBody>
      </p:sp>
      <p:pic>
        <p:nvPicPr>
          <p:cNvPr id="271363" name="Picture 3" descr="L:\Work\oktatás\Fizika (villamos)\Fiz 2\wpac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17" y="1379058"/>
            <a:ext cx="4408037" cy="211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3430216" y="6351711"/>
            <a:ext cx="56392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sz="1200" b="0" dirty="0" err="1"/>
              <a:t>Source</a:t>
            </a:r>
            <a:r>
              <a:rPr lang="hu-HU" sz="1200" b="0" dirty="0"/>
              <a:t> of </a:t>
            </a:r>
            <a:r>
              <a:rPr lang="hu-HU" sz="1200" b="0" dirty="0" err="1"/>
              <a:t>figures</a:t>
            </a:r>
            <a:r>
              <a:rPr lang="hu-HU" sz="1200" b="0" dirty="0"/>
              <a:t>: </a:t>
            </a:r>
            <a:r>
              <a:rPr lang="hu-HU" sz="1200" b="0" dirty="0">
                <a:hlinkClick r:id="rId3"/>
              </a:rPr>
              <a:t>http://hyperphysics.phy-astr.gsu.edu/hbase/waves/wpack.html</a:t>
            </a:r>
            <a:endParaRPr lang="hu-HU" sz="1200" b="0" dirty="0"/>
          </a:p>
          <a:p>
            <a:r>
              <a:rPr lang="hu-HU" sz="1200" b="0" dirty="0">
                <a:hlinkClick r:id="rId4"/>
              </a:rPr>
              <a:t>http://scienceblogs.com/principles/2007/03/basic_concepts_measurement.php</a:t>
            </a:r>
            <a:endParaRPr lang="hu-HU" sz="1200" b="0" dirty="0"/>
          </a:p>
        </p:txBody>
      </p:sp>
      <p:pic>
        <p:nvPicPr>
          <p:cNvPr id="271364" name="Picture 4" descr="L:\Work\oktatás\Fizika (villamos)\Fiz 2\wave-packet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086" y="3621914"/>
            <a:ext cx="47625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621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zövegdoboz 1"/>
              <p:cNvSpPr txBox="1"/>
              <p:nvPr/>
            </p:nvSpPr>
            <p:spPr>
              <a:xfrm>
                <a:off x="827584" y="476672"/>
                <a:ext cx="3311163" cy="809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hu-HU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acc>
                      <m:d>
                        <m:d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u-HU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ν</m:t>
                          </m:r>
                        </m:e>
                      </m:d>
                      <m:r>
                        <a:rPr lang="hu-HU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u-HU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hu-HU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e>
                      </m:d>
                      <m:r>
                        <a:rPr lang="hu-H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hu-HU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hu-HU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hu-HU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hu-HU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hu-HU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hu-HU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sSup>
                            <m:sSup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hu-HU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hu-HU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m:rPr>
                                  <m:sty m:val="p"/>
                                </m:rPr>
                                <a:rPr lang="hu-HU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πjtν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hu-HU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dt</m:t>
                          </m:r>
                        </m:e>
                      </m:nary>
                    </m:oMath>
                  </m:oMathPara>
                </a14:m>
                <a:endParaRPr lang="hu-HU" b="0" dirty="0"/>
              </a:p>
            </p:txBody>
          </p:sp>
        </mc:Choice>
        <mc:Fallback xmlns="">
          <p:sp>
            <p:nvSpPr>
              <p:cNvPr id="2" name="Szövegdoboz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76672"/>
                <a:ext cx="3311163" cy="80958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zövegdoboz 2"/>
              <p:cNvSpPr txBox="1"/>
              <p:nvPr/>
            </p:nvSpPr>
            <p:spPr>
              <a:xfrm>
                <a:off x="827584" y="1628800"/>
                <a:ext cx="1909754" cy="707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u-HU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u-HU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hu-HU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hu-HU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hu-HU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</m:rad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hu-HU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hu-HU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hu-HU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hu-HU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p>
                                  <m:r>
                                    <a:rPr lang="hu-HU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hu-HU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hu-HU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hu-HU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  <m:sup>
                                  <m:r>
                                    <a:rPr lang="hu-HU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sup>
                      </m:sSup>
                    </m:oMath>
                  </m:oMathPara>
                </a14:m>
                <a:endParaRPr lang="hu-HU" b="0" dirty="0"/>
              </a:p>
            </p:txBody>
          </p:sp>
        </mc:Choice>
        <mc:Fallback xmlns="">
          <p:sp>
            <p:nvSpPr>
              <p:cNvPr id="3" name="Szövegdoboz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628800"/>
                <a:ext cx="1909754" cy="70737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zövegdoboz 3"/>
              <p:cNvSpPr txBox="1"/>
              <p:nvPr/>
            </p:nvSpPr>
            <p:spPr>
              <a:xfrm>
                <a:off x="827584" y="2708920"/>
                <a:ext cx="3153748" cy="809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hu-HU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acc>
                      <m:d>
                        <m:d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u-HU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ν</m:t>
                          </m:r>
                        </m:e>
                      </m:d>
                      <m:r>
                        <a:rPr lang="hu-HU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hu-HU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hu-HU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hu-HU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u-HU" b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hu-HU" b="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hu-HU" b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hu-HU" b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hu-HU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hu-HU" b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hu-HU" b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hu-HU" b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hu-HU" b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hu-HU" b="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p>
                                      <m:r>
                                        <a:rPr lang="hu-HU" b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b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hu-HU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hu-HU" b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b="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  <m:sup>
                                      <m:r>
                                        <a:rPr lang="hu-HU" b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hu-HU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hu-HU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m:rPr>
                                  <m:sty m:val="p"/>
                                </m:rPr>
                                <a:rPr lang="hu-HU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πjtν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hu-HU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dt</m:t>
                          </m:r>
                        </m:e>
                      </m:nary>
                    </m:oMath>
                  </m:oMathPara>
                </a14:m>
                <a:endParaRPr lang="hu-HU" b="0" dirty="0"/>
              </a:p>
            </p:txBody>
          </p:sp>
        </mc:Choice>
        <mc:Fallback xmlns="">
          <p:sp>
            <p:nvSpPr>
              <p:cNvPr id="4" name="Szövegdoboz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708920"/>
                <a:ext cx="3153748" cy="8095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zövegdoboz 4"/>
              <p:cNvSpPr txBox="1"/>
              <p:nvPr/>
            </p:nvSpPr>
            <p:spPr>
              <a:xfrm>
                <a:off x="827584" y="3891248"/>
                <a:ext cx="1670136" cy="322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hu-HU" b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acc>
                      <m:d>
                        <m:dPr>
                          <m:ctrlPr>
                            <a:rPr lang="hu-HU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u-HU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ν</m:t>
                          </m:r>
                        </m:e>
                      </m:d>
                      <m:r>
                        <a:rPr lang="hu-HU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hu-HU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hu-HU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hu-HU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hu-HU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b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  <m:sup>
                              <m:r>
                                <a:rPr lang="hu-HU" b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hu-HU" b="0" dirty="0"/>
              </a:p>
            </p:txBody>
          </p:sp>
        </mc:Choice>
        <mc:Fallback xmlns="">
          <p:sp>
            <p:nvSpPr>
              <p:cNvPr id="5" name="Szövegdoboz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891248"/>
                <a:ext cx="1670136" cy="322909"/>
              </a:xfrm>
              <a:prstGeom prst="rect">
                <a:avLst/>
              </a:prstGeom>
              <a:blipFill rotWithShape="0">
                <a:blip r:embed="rId5"/>
                <a:stretch>
                  <a:fillRect l="-2555" t="-11321" b="-9434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zövegdoboz 5"/>
              <p:cNvSpPr txBox="1"/>
              <p:nvPr/>
            </p:nvSpPr>
            <p:spPr>
              <a:xfrm>
                <a:off x="6732240" y="5805264"/>
                <a:ext cx="1482072" cy="69390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e>
                        <m:sub>
                          <m:r>
                            <a:rPr lang="hu-HU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  <m:sSub>
                        <m:sSubPr>
                          <m:ctrlPr>
                            <a:rPr lang="hu-H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4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e>
                        <m:sub>
                          <m:r>
                            <a:rPr lang="hu-HU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𝛎</m:t>
                          </m:r>
                        </m:sub>
                      </m:sSub>
                      <m:r>
                        <a:rPr lang="hu-HU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hu-HU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hu-HU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𝛑</m:t>
                          </m:r>
                        </m:den>
                      </m:f>
                    </m:oMath>
                  </m:oMathPara>
                </a14:m>
                <a:endParaRPr lang="hu-HU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Szövegdoboz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5805264"/>
                <a:ext cx="1482072" cy="69390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zövegdoboz 6"/>
              <p:cNvSpPr txBox="1"/>
              <p:nvPr/>
            </p:nvSpPr>
            <p:spPr>
              <a:xfrm>
                <a:off x="827584" y="5805264"/>
                <a:ext cx="4226670" cy="605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hu-HU" b="0" dirty="0"/>
                  <a:t>f’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hu-HU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hu-HU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u-H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hu-HU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hu-HU" b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</m:acc>
                        <m:d>
                          <m:dPr>
                            <m:ctrlPr>
                              <a:rPr lang="hu-HU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hu-HU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ν</m:t>
                            </m:r>
                            <m:r>
                              <a:rPr lang="hu-HU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hu-H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hu-HU" b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ν</m:t>
                                </m:r>
                              </m:e>
                              <m:sub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hu-H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u-HU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hu-HU" b="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hu-HU" b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hu-HU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</m:rad>
                        <m:sSub>
                          <m:sSubPr>
                            <m:ctrlPr>
                              <a:rPr lang="hu-HU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hu-HU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u-HU" b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ν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hu-HU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hu-HU" b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hu-HU" b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hu-HU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hu-HU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hu-HU" b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p>
                                <m:r>
                                  <a:rPr lang="hu-HU" b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hu-HU" b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hu-HU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hu-HU" b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b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  <m:sup>
                                <m:r>
                                  <a:rPr lang="hu-HU" b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sup>
                    </m:sSup>
                    <m:sSup>
                      <m:sSupPr>
                        <m:ctrlPr>
                          <a:rPr lang="hu-HU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hu-HU" b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hu-HU" b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r>
                          <m:rPr>
                            <m:sty m:val="p"/>
                          </m:rPr>
                          <a:rPr lang="hu-HU" b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πjt</m:t>
                        </m:r>
                        <m:sSub>
                          <m:sSubPr>
                            <m:ctrlPr>
                              <a:rPr lang="hu-H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endParaRPr lang="hu-HU" b="0" dirty="0"/>
              </a:p>
            </p:txBody>
          </p:sp>
        </mc:Choice>
        <mc:Fallback xmlns="">
          <p:sp>
            <p:nvSpPr>
              <p:cNvPr id="7" name="Szövegdoboz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805264"/>
                <a:ext cx="4226670" cy="605743"/>
              </a:xfrm>
              <a:prstGeom prst="rect">
                <a:avLst/>
              </a:prstGeom>
              <a:blipFill rotWithShape="0">
                <a:blip r:embed="rId7"/>
                <a:stretch>
                  <a:fillRect l="-3463" b="-700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7976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18"/>
              <p:cNvSpPr txBox="1">
                <a:spLocks noGrp="1"/>
              </p:cNvSpPr>
              <p:nvPr>
                <p:ph sz="quarter" idx="1"/>
              </p:nvPr>
            </p:nvSpPr>
            <p:spPr bwMode="auto">
              <a:xfrm>
                <a:off x="5731892" y="1254770"/>
                <a:ext cx="1720428" cy="3644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400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ba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bar>
                                <m:bar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</m:ba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 bwMode="auto">
              <a:xfrm>
                <a:off x="5731892" y="1254770"/>
                <a:ext cx="1720428" cy="364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18"/>
              <p:cNvSpPr txBox="1">
                <a:spLocks noGrp="1"/>
              </p:cNvSpPr>
              <p:nvPr>
                <p:ph sz="quarter" idx="1"/>
              </p:nvPr>
            </p:nvSpPr>
            <p:spPr bwMode="auto">
              <a:xfrm>
                <a:off x="7372548" y="1631796"/>
                <a:ext cx="1720850" cy="3524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400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ba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bar>
                                <m:bar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</m:ba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 bwMode="auto">
              <a:xfrm>
                <a:off x="7372548" y="1631796"/>
                <a:ext cx="1720850" cy="3524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18"/>
              <p:cNvSpPr txBox="1">
                <a:spLocks noGrp="1"/>
              </p:cNvSpPr>
              <p:nvPr>
                <p:ph sz="quarter" idx="1"/>
              </p:nvPr>
            </p:nvSpPr>
            <p:spPr bwMode="auto">
              <a:xfrm>
                <a:off x="7304211" y="3064424"/>
                <a:ext cx="1720850" cy="355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400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ba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bar>
                                <m:bar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</m:ba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 bwMode="auto">
              <a:xfrm>
                <a:off x="7304211" y="3064424"/>
                <a:ext cx="1720850" cy="355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GB" dirty="0"/>
              <a:t>Reflection and transmission</a:t>
            </a:r>
          </a:p>
        </p:txBody>
      </p:sp>
      <p:cxnSp>
        <p:nvCxnSpPr>
          <p:cNvPr id="14" name="Egyenes összekötő 13"/>
          <p:cNvCxnSpPr/>
          <p:nvPr/>
        </p:nvCxnSpPr>
        <p:spPr bwMode="auto">
          <a:xfrm>
            <a:off x="6148412" y="2627936"/>
            <a:ext cx="23042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Egyenes összekötő nyíllal 15"/>
          <p:cNvCxnSpPr/>
          <p:nvPr/>
        </p:nvCxnSpPr>
        <p:spPr bwMode="auto">
          <a:xfrm>
            <a:off x="6148412" y="1619824"/>
            <a:ext cx="936104" cy="10081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Egyenes összekötő nyíllal 17"/>
          <p:cNvCxnSpPr/>
          <p:nvPr/>
        </p:nvCxnSpPr>
        <p:spPr bwMode="auto">
          <a:xfrm flipV="1">
            <a:off x="7084516" y="1979864"/>
            <a:ext cx="576064" cy="6480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Egyenes összekötő nyíllal 19"/>
          <p:cNvCxnSpPr/>
          <p:nvPr/>
        </p:nvCxnSpPr>
        <p:spPr bwMode="auto">
          <a:xfrm>
            <a:off x="7084516" y="2627936"/>
            <a:ext cx="144016" cy="7920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Egyenes összekötő nyíllal 21"/>
          <p:cNvCxnSpPr/>
          <p:nvPr/>
        </p:nvCxnSpPr>
        <p:spPr bwMode="auto">
          <a:xfrm flipV="1">
            <a:off x="7084516" y="2123880"/>
            <a:ext cx="0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18"/>
              <p:cNvSpPr txBox="1">
                <a:spLocks noGrp="1"/>
              </p:cNvSpPr>
              <p:nvPr>
                <p:ph sz="quarter" idx="1"/>
              </p:nvPr>
            </p:nvSpPr>
            <p:spPr bwMode="auto">
              <a:xfrm>
                <a:off x="6977359" y="1758453"/>
                <a:ext cx="214312" cy="3651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475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ba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 bwMode="auto">
              <a:xfrm>
                <a:off x="6977359" y="1758453"/>
                <a:ext cx="214312" cy="365125"/>
              </a:xfrm>
              <a:prstGeom prst="rect">
                <a:avLst/>
              </a:prstGeom>
              <a:blipFill>
                <a:blip r:embed="rId5"/>
                <a:stretch>
                  <a:fillRect r="-1428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18"/>
              <p:cNvSpPr txBox="1">
                <a:spLocks noGrp="1"/>
              </p:cNvSpPr>
              <p:nvPr>
                <p:ph sz="quarter" idx="1"/>
              </p:nvPr>
            </p:nvSpPr>
            <p:spPr bwMode="auto">
              <a:xfrm>
                <a:off x="327025" y="1911350"/>
                <a:ext cx="2201863" cy="3397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475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ba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ba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ba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 bwMode="auto">
              <a:xfrm>
                <a:off x="327025" y="1911350"/>
                <a:ext cx="2201863" cy="3397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18"/>
              <p:cNvSpPr txBox="1">
                <a:spLocks noGrp="1"/>
              </p:cNvSpPr>
              <p:nvPr>
                <p:ph sz="quarter" idx="1"/>
              </p:nvPr>
            </p:nvSpPr>
            <p:spPr bwMode="auto">
              <a:xfrm>
                <a:off x="327426" y="2402421"/>
                <a:ext cx="5108670" cy="36347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400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ba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ba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bar>
                                <m:bar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</m:ba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ba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ba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bar>
                                <m:bar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</m:ba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ba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ba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bar>
                                <m:bar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</m:ba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 bwMode="auto">
              <a:xfrm>
                <a:off x="327426" y="2402421"/>
                <a:ext cx="5108670" cy="3634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251520" y="1405819"/>
            <a:ext cx="4946840" cy="359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  <a:tabLst>
                <a:tab pos="1081088" algn="l"/>
              </a:tabLst>
            </a:pPr>
            <a:r>
              <a:rPr lang="en-GB" sz="1600" b="0" kern="0" dirty="0"/>
              <a:t>Tangential components shall be equal on both sides:</a:t>
            </a: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251520" y="3054734"/>
            <a:ext cx="4946840" cy="359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  <a:tabLst>
                <a:tab pos="1081088" algn="l"/>
              </a:tabLst>
            </a:pPr>
            <a:r>
              <a:rPr lang="hu-HU" sz="1600" b="0" kern="0" dirty="0"/>
              <a:t>The </a:t>
            </a:r>
            <a:r>
              <a:rPr lang="hu-HU" sz="1600" b="0" kern="0" dirty="0" err="1"/>
              <a:t>equation</a:t>
            </a:r>
            <a:r>
              <a:rPr lang="hu-HU" sz="1600" b="0" kern="0" dirty="0"/>
              <a:t> </a:t>
            </a:r>
            <a:r>
              <a:rPr lang="hu-HU" sz="1600" b="0" kern="0" dirty="0" err="1"/>
              <a:t>holds</a:t>
            </a:r>
            <a:r>
              <a:rPr lang="hu-HU" sz="1600" b="0" kern="0" dirty="0"/>
              <a:t> </a:t>
            </a:r>
            <a:r>
              <a:rPr lang="hu-HU" sz="1600" b="0" kern="0" dirty="0" err="1"/>
              <a:t>only</a:t>
            </a:r>
            <a:r>
              <a:rPr lang="hu-HU" sz="1600" b="0" kern="0" dirty="0"/>
              <a:t> </a:t>
            </a:r>
            <a:r>
              <a:rPr lang="hu-HU" sz="1600" b="0" kern="0" dirty="0" err="1"/>
              <a:t>if</a:t>
            </a:r>
            <a:r>
              <a:rPr lang="en-GB" sz="1600" b="0" kern="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bject 18"/>
              <p:cNvSpPr txBox="1">
                <a:spLocks noGrp="1"/>
              </p:cNvSpPr>
              <p:nvPr>
                <p:ph sz="quarter" idx="1"/>
              </p:nvPr>
            </p:nvSpPr>
            <p:spPr bwMode="auto">
              <a:xfrm>
                <a:off x="327426" y="3562561"/>
                <a:ext cx="3392488" cy="3635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475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ba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ba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ba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 bwMode="auto">
              <a:xfrm>
                <a:off x="327426" y="3562561"/>
                <a:ext cx="3392488" cy="363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bject 18"/>
              <p:cNvSpPr txBox="1">
                <a:spLocks noGrp="1"/>
              </p:cNvSpPr>
              <p:nvPr>
                <p:ph sz="quarter" idx="1"/>
              </p:nvPr>
            </p:nvSpPr>
            <p:spPr bwMode="auto">
              <a:xfrm>
                <a:off x="1790910" y="4072362"/>
                <a:ext cx="1474788" cy="3635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400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 bwMode="auto">
              <a:xfrm>
                <a:off x="1790910" y="4072362"/>
                <a:ext cx="1474788" cy="3635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251520" y="4074336"/>
            <a:ext cx="4946840" cy="359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  <a:tabLst>
                <a:tab pos="1081088" algn="l"/>
              </a:tabLst>
            </a:pPr>
            <a:r>
              <a:rPr lang="hu-HU" sz="1600" b="0" kern="0" dirty="0" err="1"/>
              <a:t>At</a:t>
            </a:r>
            <a:r>
              <a:rPr lang="hu-HU" sz="1600" b="0" kern="0" dirty="0"/>
              <a:t> </a:t>
            </a:r>
            <a:r>
              <a:rPr lang="hu-HU" sz="1600" b="0" kern="0" dirty="0" err="1"/>
              <a:t>the</a:t>
            </a:r>
            <a:r>
              <a:rPr lang="hu-HU" sz="1600" b="0" kern="0" dirty="0"/>
              <a:t> </a:t>
            </a:r>
            <a:r>
              <a:rPr lang="hu-HU" sz="1600" b="0" kern="0" dirty="0" err="1"/>
              <a:t>origin</a:t>
            </a:r>
            <a:r>
              <a:rPr lang="hu-HU" sz="1600" b="0" kern="0" dirty="0"/>
              <a:t>                                         →</a:t>
            </a:r>
            <a:endParaRPr lang="en-GB" sz="1600" b="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18"/>
              <p:cNvSpPr txBox="1">
                <a:spLocks noGrp="1"/>
              </p:cNvSpPr>
              <p:nvPr>
                <p:ph sz="quarter" idx="1"/>
              </p:nvPr>
            </p:nvSpPr>
            <p:spPr bwMode="auto">
              <a:xfrm>
                <a:off x="4327574" y="4071777"/>
                <a:ext cx="1252538" cy="3635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400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 bwMode="auto">
              <a:xfrm>
                <a:off x="4327574" y="4071777"/>
                <a:ext cx="1252538" cy="3635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251520" y="4581578"/>
            <a:ext cx="4946840" cy="359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  <a:tabLst>
                <a:tab pos="1081088" algn="l"/>
              </a:tabLst>
            </a:pPr>
            <a:r>
              <a:rPr lang="hu-HU" sz="1600" b="0" kern="0" dirty="0" err="1"/>
              <a:t>At</a:t>
            </a:r>
            <a:r>
              <a:rPr lang="hu-HU" sz="1600" b="0" kern="0" dirty="0"/>
              <a:t> t = 0                                              </a:t>
            </a:r>
            <a:endParaRPr lang="en-GB" sz="1600" b="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18"/>
              <p:cNvSpPr txBox="1">
                <a:spLocks noGrp="1"/>
              </p:cNvSpPr>
              <p:nvPr>
                <p:ph sz="quarter" idx="1"/>
              </p:nvPr>
            </p:nvSpPr>
            <p:spPr bwMode="auto">
              <a:xfrm>
                <a:off x="1790910" y="4611710"/>
                <a:ext cx="1837404" cy="34286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400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ba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ba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ba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Object 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 bwMode="auto">
              <a:xfrm>
                <a:off x="1790910" y="4611710"/>
                <a:ext cx="1837404" cy="34286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18"/>
              <p:cNvSpPr txBox="1">
                <a:spLocks noGrp="1"/>
              </p:cNvSpPr>
              <p:nvPr>
                <p:ph sz="quarter" idx="1"/>
              </p:nvPr>
            </p:nvSpPr>
            <p:spPr bwMode="auto">
              <a:xfrm>
                <a:off x="1779004" y="5146151"/>
                <a:ext cx="1169988" cy="3429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400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ba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ba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 bwMode="auto">
              <a:xfrm>
                <a:off x="1779004" y="5146151"/>
                <a:ext cx="1169988" cy="3429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18"/>
              <p:cNvSpPr txBox="1">
                <a:spLocks noGrp="1"/>
              </p:cNvSpPr>
              <p:nvPr>
                <p:ph sz="quarter" idx="1"/>
              </p:nvPr>
            </p:nvSpPr>
            <p:spPr bwMode="auto">
              <a:xfrm>
                <a:off x="5693309" y="5146151"/>
                <a:ext cx="1149350" cy="3429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400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ba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ba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bar>
                        <m:bar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ba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 bwMode="auto">
              <a:xfrm>
                <a:off x="5693309" y="5146151"/>
                <a:ext cx="1149350" cy="3429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bject 18"/>
              <p:cNvSpPr txBox="1">
                <a:spLocks noGrp="1"/>
              </p:cNvSpPr>
              <p:nvPr>
                <p:ph sz="quarter" idx="1"/>
              </p:nvPr>
            </p:nvSpPr>
            <p:spPr bwMode="auto">
              <a:xfrm>
                <a:off x="1404942" y="5641821"/>
                <a:ext cx="1918112" cy="34286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475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 bwMode="auto">
              <a:xfrm>
                <a:off x="1404942" y="5641821"/>
                <a:ext cx="1918112" cy="34286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bject 18"/>
              <p:cNvSpPr txBox="1">
                <a:spLocks noGrp="1"/>
              </p:cNvSpPr>
              <p:nvPr>
                <p:ph sz="quarter" idx="1"/>
              </p:nvPr>
            </p:nvSpPr>
            <p:spPr bwMode="auto">
              <a:xfrm>
                <a:off x="1791464" y="6127068"/>
                <a:ext cx="1038734" cy="54788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5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5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5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5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7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 bwMode="auto">
              <a:xfrm>
                <a:off x="1791464" y="6127068"/>
                <a:ext cx="1038734" cy="54788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bject 18"/>
              <p:cNvSpPr txBox="1">
                <a:spLocks noGrp="1"/>
              </p:cNvSpPr>
              <p:nvPr>
                <p:ph sz="quarter" idx="1"/>
              </p:nvPr>
            </p:nvSpPr>
            <p:spPr bwMode="auto">
              <a:xfrm>
                <a:off x="5310420" y="5621215"/>
                <a:ext cx="1918112" cy="36347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475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 bwMode="auto">
              <a:xfrm>
                <a:off x="5310420" y="5621215"/>
                <a:ext cx="1918112" cy="36347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bject 18"/>
              <p:cNvSpPr txBox="1">
                <a:spLocks noGrp="1"/>
              </p:cNvSpPr>
              <p:nvPr>
                <p:ph sz="quarter" idx="1"/>
              </p:nvPr>
            </p:nvSpPr>
            <p:spPr bwMode="auto">
              <a:xfrm>
                <a:off x="4683008" y="6127068"/>
                <a:ext cx="3169951" cy="68630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475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9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 bwMode="auto">
              <a:xfrm>
                <a:off x="4683008" y="6127068"/>
                <a:ext cx="3169951" cy="68630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8875810"/>
      </p:ext>
    </p:extLst>
  </p:cSld>
  <p:clrMapOvr>
    <a:masterClrMapping/>
  </p:clrMapOvr>
</p:sld>
</file>

<file path=ppt/theme/theme1.xml><?xml version="1.0" encoding="utf-8"?>
<a:theme xmlns:a="http://schemas.openxmlformats.org/drawingml/2006/main" name="Alapértelmezett terv">
  <a:themeElements>
    <a:clrScheme name="Alapértelmezett ter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lapértelmezett terv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u-H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u-H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Alapértelmezett ter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07D75FB426970D4B961AA71478735432" ma:contentTypeVersion="7" ma:contentTypeDescription="Új dokumentum létrehozása." ma:contentTypeScope="" ma:versionID="aad530a33dd4eebf9aee1a9a785cbe58">
  <xsd:schema xmlns:xsd="http://www.w3.org/2001/XMLSchema" xmlns:xs="http://www.w3.org/2001/XMLSchema" xmlns:p="http://schemas.microsoft.com/office/2006/metadata/properties" xmlns:ns2="d8d9648c-98a7-4acb-8fc4-0c3875ad9092" xmlns:ns3="ccf3ce56-4e29-485b-8005-e26a011f2811" targetNamespace="http://schemas.microsoft.com/office/2006/metadata/properties" ma:root="true" ma:fieldsID="aa4100b24edceb4880d27c70c0f43137" ns2:_="" ns3:_="">
    <xsd:import namespace="d8d9648c-98a7-4acb-8fc4-0c3875ad9092"/>
    <xsd:import namespace="ccf3ce56-4e29-485b-8005-e26a011f28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d9648c-98a7-4acb-8fc4-0c3875ad90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f3ce56-4e29-485b-8005-e26a011f281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Résztvevők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Megosztva részletekkel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8036EA-5A9C-4FCA-85B3-FBB07A9005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6FB159-6B48-4462-8D6D-AA535BAC0E9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489F578-838F-46C1-B9A5-C4CB180CA0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d9648c-98a7-4acb-8fc4-0c3875ad9092"/>
    <ds:schemaRef ds:uri="ccf3ce56-4e29-485b-8005-e26a011f28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3424</TotalTime>
  <Words>2427</Words>
  <Application>Microsoft Office PowerPoint</Application>
  <PresentationFormat>On-screen Show (4:3)</PresentationFormat>
  <Paragraphs>427</Paragraphs>
  <Slides>82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Alapértelmezett terv</vt:lpstr>
      <vt:lpstr>Reminders + Electromagnetic oscillations + Electromagnetic waves</vt:lpstr>
      <vt:lpstr>Reminder</vt:lpstr>
      <vt:lpstr>Reminder</vt:lpstr>
      <vt:lpstr>PowerPoint Presentation</vt:lpstr>
      <vt:lpstr>Reminder</vt:lpstr>
      <vt:lpstr>Reminder</vt:lpstr>
      <vt:lpstr>Reminder</vt:lpstr>
      <vt:lpstr>Reminder</vt:lpstr>
      <vt:lpstr>Reflection and transmission</vt:lpstr>
      <vt:lpstr>Optics</vt:lpstr>
      <vt:lpstr>Optics</vt:lpstr>
      <vt:lpstr>PowerPoint Presentation</vt:lpstr>
      <vt:lpstr>Optics</vt:lpstr>
      <vt:lpstr>Spherical mirror</vt:lpstr>
      <vt:lpstr>Spherical mirror</vt:lpstr>
      <vt:lpstr>Spherical mirror</vt:lpstr>
      <vt:lpstr>Spherical mirror</vt:lpstr>
      <vt:lpstr>Spherical mirror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slit experiment</vt:lpstr>
      <vt:lpstr>Double slit experiment</vt:lpstr>
      <vt:lpstr>PowerPoint Presentation</vt:lpstr>
      <vt:lpstr>Double slit experiment</vt:lpstr>
      <vt:lpstr>PowerPoint Presentation</vt:lpstr>
      <vt:lpstr>Double slit experiment</vt:lpstr>
      <vt:lpstr>Coherence</vt:lpstr>
      <vt:lpstr>Multiple slits</vt:lpstr>
      <vt:lpstr>Multiple slits</vt:lpstr>
      <vt:lpstr>Multiple slits</vt:lpstr>
      <vt:lpstr>Fraunhofer diffraction</vt:lpstr>
      <vt:lpstr>Fraunhofer diffraction</vt:lpstr>
      <vt:lpstr>Fraunhofer diffraction</vt:lpstr>
      <vt:lpstr>Fraunhofer diffraction</vt:lpstr>
      <vt:lpstr>PowerPoint Presentation</vt:lpstr>
      <vt:lpstr>Rayleigh criterion</vt:lpstr>
      <vt:lpstr>PowerPoint Presentation</vt:lpstr>
      <vt:lpstr>Different materials</vt:lpstr>
      <vt:lpstr>Oil on water</vt:lpstr>
      <vt:lpstr>Reflection from thin layers</vt:lpstr>
      <vt:lpstr>Reflection from thin layers</vt:lpstr>
      <vt:lpstr>Anti-reflection coatings</vt:lpstr>
      <vt:lpstr>Anti-reflection coatings</vt:lpstr>
      <vt:lpstr>Newton rings</vt:lpstr>
      <vt:lpstr>Null corrector</vt:lpstr>
      <vt:lpstr>Michelson interferometer</vt:lpstr>
      <vt:lpstr>Michelson interferometer</vt:lpstr>
      <vt:lpstr>PowerPoint Presentation</vt:lpstr>
      <vt:lpstr>PowerPoint Presentation</vt:lpstr>
      <vt:lpstr>PowerPoint Presentation</vt:lpstr>
      <vt:lpstr>PowerPoint Presentation</vt:lpstr>
    </vt:vector>
  </TitlesOfParts>
  <Company>BME, AFT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Oscillations (part 2)   Waves</dc:title>
  <dc:creator>Dobos Gábor</dc:creator>
  <cp:lastModifiedBy>Dobos Gábor</cp:lastModifiedBy>
  <cp:revision>121</cp:revision>
  <dcterms:created xsi:type="dcterms:W3CDTF">2010-03-29T10:34:56Z</dcterms:created>
  <dcterms:modified xsi:type="dcterms:W3CDTF">2023-06-13T21:18:13Z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0x01010007D75FB426970D4B961AA71478735432</vt:lpwstr>
  </property>
</Properties>
</file>